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handoutMasterIdLst>
    <p:handoutMasterId r:id="rId34"/>
  </p:handoutMasterIdLst>
  <p:sldIdLst>
    <p:sldId id="256" r:id="rId5"/>
    <p:sldId id="262" r:id="rId6"/>
    <p:sldId id="293" r:id="rId7"/>
    <p:sldId id="294" r:id="rId8"/>
    <p:sldId id="281" r:id="rId9"/>
    <p:sldId id="288" r:id="rId10"/>
    <p:sldId id="290" r:id="rId11"/>
    <p:sldId id="287" r:id="rId12"/>
    <p:sldId id="289" r:id="rId13"/>
    <p:sldId id="283" r:id="rId14"/>
    <p:sldId id="284" r:id="rId15"/>
    <p:sldId id="257" r:id="rId16"/>
    <p:sldId id="285" r:id="rId17"/>
    <p:sldId id="264" r:id="rId18"/>
    <p:sldId id="265" r:id="rId19"/>
    <p:sldId id="266" r:id="rId20"/>
    <p:sldId id="267" r:id="rId21"/>
    <p:sldId id="268" r:id="rId22"/>
    <p:sldId id="269" r:id="rId23"/>
    <p:sldId id="270" r:id="rId24"/>
    <p:sldId id="271" r:id="rId25"/>
    <p:sldId id="272" r:id="rId26"/>
    <p:sldId id="273" r:id="rId27"/>
    <p:sldId id="274" r:id="rId28"/>
    <p:sldId id="292" r:id="rId29"/>
    <p:sldId id="276" r:id="rId30"/>
    <p:sldId id="275" r:id="rId31"/>
    <p:sldId id="277" r:id="rId3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FDFF32-614A-4C01-B1CB-773D8938D508}" v="2" dt="2023-09-15T19:35:50.1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98"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issa Mccurdy" userId="fcf6096b-06ed-4f75-81e4-1b8be094a81f" providerId="ADAL" clId="{CFFDFF32-614A-4C01-B1CB-773D8938D508}"/>
    <pc:docChg chg="custSel delSld modSld">
      <pc:chgData name="Melissa Mccurdy" userId="fcf6096b-06ed-4f75-81e4-1b8be094a81f" providerId="ADAL" clId="{CFFDFF32-614A-4C01-B1CB-773D8938D508}" dt="2023-09-20T22:09:03.111" v="1644" actId="20577"/>
      <pc:docMkLst>
        <pc:docMk/>
      </pc:docMkLst>
      <pc:sldChg chg="modSp mod">
        <pc:chgData name="Melissa Mccurdy" userId="fcf6096b-06ed-4f75-81e4-1b8be094a81f" providerId="ADAL" clId="{CFFDFF32-614A-4C01-B1CB-773D8938D508}" dt="2023-09-20T22:09:03.111" v="1644" actId="20577"/>
        <pc:sldMkLst>
          <pc:docMk/>
          <pc:sldMk cId="1287324130" sldId="256"/>
        </pc:sldMkLst>
        <pc:spChg chg="mod">
          <ac:chgData name="Melissa Mccurdy" userId="fcf6096b-06ed-4f75-81e4-1b8be094a81f" providerId="ADAL" clId="{CFFDFF32-614A-4C01-B1CB-773D8938D508}" dt="2023-09-20T22:09:03.111" v="1644" actId="20577"/>
          <ac:spMkLst>
            <pc:docMk/>
            <pc:sldMk cId="1287324130" sldId="256"/>
            <ac:spMk id="2" creationId="{00000000-0000-0000-0000-000000000000}"/>
          </ac:spMkLst>
        </pc:spChg>
      </pc:sldChg>
      <pc:sldChg chg="modSp mod">
        <pc:chgData name="Melissa Mccurdy" userId="fcf6096b-06ed-4f75-81e4-1b8be094a81f" providerId="ADAL" clId="{CFFDFF32-614A-4C01-B1CB-773D8938D508}" dt="2023-09-15T19:31:24.694" v="754" actId="404"/>
        <pc:sldMkLst>
          <pc:docMk/>
          <pc:sldMk cId="1872794034" sldId="257"/>
        </pc:sldMkLst>
        <pc:spChg chg="mod">
          <ac:chgData name="Melissa Mccurdy" userId="fcf6096b-06ed-4f75-81e4-1b8be094a81f" providerId="ADAL" clId="{CFFDFF32-614A-4C01-B1CB-773D8938D508}" dt="2023-09-15T19:31:24.694" v="754" actId="404"/>
          <ac:spMkLst>
            <pc:docMk/>
            <pc:sldMk cId="1872794034" sldId="257"/>
            <ac:spMk id="3" creationId="{00000000-0000-0000-0000-000000000000}"/>
          </ac:spMkLst>
        </pc:spChg>
      </pc:sldChg>
      <pc:sldChg chg="modSp mod">
        <pc:chgData name="Melissa Mccurdy" userId="fcf6096b-06ed-4f75-81e4-1b8be094a81f" providerId="ADAL" clId="{CFFDFF32-614A-4C01-B1CB-773D8938D508}" dt="2023-09-15T19:35:01.709" v="1203" actId="5793"/>
        <pc:sldMkLst>
          <pc:docMk/>
          <pc:sldMk cId="920239843" sldId="268"/>
        </pc:sldMkLst>
        <pc:spChg chg="mod">
          <ac:chgData name="Melissa Mccurdy" userId="fcf6096b-06ed-4f75-81e4-1b8be094a81f" providerId="ADAL" clId="{CFFDFF32-614A-4C01-B1CB-773D8938D508}" dt="2023-09-15T19:35:01.709" v="1203" actId="5793"/>
          <ac:spMkLst>
            <pc:docMk/>
            <pc:sldMk cId="920239843" sldId="268"/>
            <ac:spMk id="4" creationId="{00000000-0000-0000-0000-000000000000}"/>
          </ac:spMkLst>
        </pc:spChg>
      </pc:sldChg>
      <pc:sldChg chg="delSp modSp mod">
        <pc:chgData name="Melissa Mccurdy" userId="fcf6096b-06ed-4f75-81e4-1b8be094a81f" providerId="ADAL" clId="{CFFDFF32-614A-4C01-B1CB-773D8938D508}" dt="2023-09-15T19:35:50.112" v="1207" actId="1076"/>
        <pc:sldMkLst>
          <pc:docMk/>
          <pc:sldMk cId="1079524177" sldId="269"/>
        </pc:sldMkLst>
        <pc:spChg chg="del mod">
          <ac:chgData name="Melissa Mccurdy" userId="fcf6096b-06ed-4f75-81e4-1b8be094a81f" providerId="ADAL" clId="{CFFDFF32-614A-4C01-B1CB-773D8938D508}" dt="2023-09-15T19:35:46.171" v="1205" actId="478"/>
          <ac:spMkLst>
            <pc:docMk/>
            <pc:sldMk cId="1079524177" sldId="269"/>
            <ac:spMk id="4" creationId="{00000000-0000-0000-0000-000000000000}"/>
          </ac:spMkLst>
        </pc:spChg>
        <pc:picChg chg="mod">
          <ac:chgData name="Melissa Mccurdy" userId="fcf6096b-06ed-4f75-81e4-1b8be094a81f" providerId="ADAL" clId="{CFFDFF32-614A-4C01-B1CB-773D8938D508}" dt="2023-09-15T19:35:50.112" v="1207" actId="1076"/>
          <ac:picMkLst>
            <pc:docMk/>
            <pc:sldMk cId="1079524177" sldId="269"/>
            <ac:picMk id="9218" creationId="{00000000-0000-0000-0000-000000000000}"/>
          </ac:picMkLst>
        </pc:picChg>
      </pc:sldChg>
      <pc:sldChg chg="modSp mod">
        <pc:chgData name="Melissa Mccurdy" userId="fcf6096b-06ed-4f75-81e4-1b8be094a81f" providerId="ADAL" clId="{CFFDFF32-614A-4C01-B1CB-773D8938D508}" dt="2023-09-15T19:37:59.780" v="1411" actId="20577"/>
        <pc:sldMkLst>
          <pc:docMk/>
          <pc:sldMk cId="3171791273" sldId="270"/>
        </pc:sldMkLst>
        <pc:spChg chg="mod">
          <ac:chgData name="Melissa Mccurdy" userId="fcf6096b-06ed-4f75-81e4-1b8be094a81f" providerId="ADAL" clId="{CFFDFF32-614A-4C01-B1CB-773D8938D508}" dt="2023-09-15T19:37:59.780" v="1411" actId="20577"/>
          <ac:spMkLst>
            <pc:docMk/>
            <pc:sldMk cId="3171791273" sldId="270"/>
            <ac:spMk id="3" creationId="{00000000-0000-0000-0000-000000000000}"/>
          </ac:spMkLst>
        </pc:spChg>
      </pc:sldChg>
      <pc:sldChg chg="modSp mod">
        <pc:chgData name="Melissa Mccurdy" userId="fcf6096b-06ed-4f75-81e4-1b8be094a81f" providerId="ADAL" clId="{CFFDFF32-614A-4C01-B1CB-773D8938D508}" dt="2023-09-15T19:38:27.231" v="1412" actId="404"/>
        <pc:sldMkLst>
          <pc:docMk/>
          <pc:sldMk cId="569119185" sldId="274"/>
        </pc:sldMkLst>
        <pc:spChg chg="mod">
          <ac:chgData name="Melissa Mccurdy" userId="fcf6096b-06ed-4f75-81e4-1b8be094a81f" providerId="ADAL" clId="{CFFDFF32-614A-4C01-B1CB-773D8938D508}" dt="2023-09-15T19:38:27.231" v="1412" actId="404"/>
          <ac:spMkLst>
            <pc:docMk/>
            <pc:sldMk cId="569119185" sldId="274"/>
            <ac:spMk id="3" creationId="{00000000-0000-0000-0000-000000000000}"/>
          </ac:spMkLst>
        </pc:spChg>
      </pc:sldChg>
      <pc:sldChg chg="modSp mod">
        <pc:chgData name="Melissa Mccurdy" userId="fcf6096b-06ed-4f75-81e4-1b8be094a81f" providerId="ADAL" clId="{CFFDFF32-614A-4C01-B1CB-773D8938D508}" dt="2023-09-15T19:40:52.595" v="1642" actId="33524"/>
        <pc:sldMkLst>
          <pc:docMk/>
          <pc:sldMk cId="2653673620" sldId="276"/>
        </pc:sldMkLst>
        <pc:spChg chg="mod">
          <ac:chgData name="Melissa Mccurdy" userId="fcf6096b-06ed-4f75-81e4-1b8be094a81f" providerId="ADAL" clId="{CFFDFF32-614A-4C01-B1CB-773D8938D508}" dt="2023-09-15T19:40:52.595" v="1642" actId="33524"/>
          <ac:spMkLst>
            <pc:docMk/>
            <pc:sldMk cId="2653673620" sldId="276"/>
            <ac:spMk id="3" creationId="{00000000-0000-0000-0000-000000000000}"/>
          </ac:spMkLst>
        </pc:spChg>
      </pc:sldChg>
      <pc:sldChg chg="modSp mod">
        <pc:chgData name="Melissa Mccurdy" userId="fcf6096b-06ed-4f75-81e4-1b8be094a81f" providerId="ADAL" clId="{CFFDFF32-614A-4C01-B1CB-773D8938D508}" dt="2023-09-15T19:25:31.191" v="215" actId="20577"/>
        <pc:sldMkLst>
          <pc:docMk/>
          <pc:sldMk cId="1920707695" sldId="283"/>
        </pc:sldMkLst>
        <pc:spChg chg="mod">
          <ac:chgData name="Melissa Mccurdy" userId="fcf6096b-06ed-4f75-81e4-1b8be094a81f" providerId="ADAL" clId="{CFFDFF32-614A-4C01-B1CB-773D8938D508}" dt="2023-09-15T19:25:31.191" v="215" actId="20577"/>
          <ac:spMkLst>
            <pc:docMk/>
            <pc:sldMk cId="1920707695" sldId="283"/>
            <ac:spMk id="3" creationId="{00000000-0000-0000-0000-000000000000}"/>
          </ac:spMkLst>
        </pc:spChg>
      </pc:sldChg>
      <pc:sldChg chg="modSp mod">
        <pc:chgData name="Melissa Mccurdy" userId="fcf6096b-06ed-4f75-81e4-1b8be094a81f" providerId="ADAL" clId="{CFFDFF32-614A-4C01-B1CB-773D8938D508}" dt="2023-09-15T19:31:41.833" v="779" actId="20577"/>
        <pc:sldMkLst>
          <pc:docMk/>
          <pc:sldMk cId="1781324846" sldId="285"/>
        </pc:sldMkLst>
        <pc:spChg chg="mod">
          <ac:chgData name="Melissa Mccurdy" userId="fcf6096b-06ed-4f75-81e4-1b8be094a81f" providerId="ADAL" clId="{CFFDFF32-614A-4C01-B1CB-773D8938D508}" dt="2023-09-15T19:31:41.833" v="779" actId="20577"/>
          <ac:spMkLst>
            <pc:docMk/>
            <pc:sldMk cId="1781324846" sldId="285"/>
            <ac:spMk id="3" creationId="{00000000-0000-0000-0000-000000000000}"/>
          </ac:spMkLst>
        </pc:spChg>
      </pc:sldChg>
      <pc:sldChg chg="del">
        <pc:chgData name="Melissa Mccurdy" userId="fcf6096b-06ed-4f75-81e4-1b8be094a81f" providerId="ADAL" clId="{CFFDFF32-614A-4C01-B1CB-773D8938D508}" dt="2023-09-15T19:20:19.976" v="1" actId="47"/>
        <pc:sldMkLst>
          <pc:docMk/>
          <pc:sldMk cId="131829823" sldId="286"/>
        </pc:sldMkLst>
      </pc:sldChg>
      <pc:sldChg chg="modSp mod">
        <pc:chgData name="Melissa Mccurdy" userId="fcf6096b-06ed-4f75-81e4-1b8be094a81f" providerId="ADAL" clId="{CFFDFF32-614A-4C01-B1CB-773D8938D508}" dt="2023-09-15T19:20:51.678" v="5" actId="20577"/>
        <pc:sldMkLst>
          <pc:docMk/>
          <pc:sldMk cId="0" sldId="287"/>
        </pc:sldMkLst>
        <pc:spChg chg="mod">
          <ac:chgData name="Melissa Mccurdy" userId="fcf6096b-06ed-4f75-81e4-1b8be094a81f" providerId="ADAL" clId="{CFFDFF32-614A-4C01-B1CB-773D8938D508}" dt="2023-09-15T19:20:51.678" v="5" actId="20577"/>
          <ac:spMkLst>
            <pc:docMk/>
            <pc:sldMk cId="0" sldId="287"/>
            <ac:spMk id="3" creationId="{00000000-0000-0000-0000-000000000000}"/>
          </ac:spMkLst>
        </pc:spChg>
      </pc:sldChg>
      <pc:sldChg chg="modSp mod">
        <pc:chgData name="Melissa Mccurdy" userId="fcf6096b-06ed-4f75-81e4-1b8be094a81f" providerId="ADAL" clId="{CFFDFF32-614A-4C01-B1CB-773D8938D508}" dt="2023-09-15T19:20:36.390" v="3" actId="115"/>
        <pc:sldMkLst>
          <pc:docMk/>
          <pc:sldMk cId="0" sldId="288"/>
        </pc:sldMkLst>
        <pc:spChg chg="mod">
          <ac:chgData name="Melissa Mccurdy" userId="fcf6096b-06ed-4f75-81e4-1b8be094a81f" providerId="ADAL" clId="{CFFDFF32-614A-4C01-B1CB-773D8938D508}" dt="2023-09-15T19:20:36.390" v="3" actId="115"/>
          <ac:spMkLst>
            <pc:docMk/>
            <pc:sldMk cId="0" sldId="288"/>
            <ac:spMk id="2" creationId="{00000000-0000-0000-0000-000000000000}"/>
          </ac:spMkLst>
        </pc:spChg>
      </pc:sldChg>
      <pc:sldChg chg="modSp mod">
        <pc:chgData name="Melissa Mccurdy" userId="fcf6096b-06ed-4f75-81e4-1b8be094a81f" providerId="ADAL" clId="{CFFDFF32-614A-4C01-B1CB-773D8938D508}" dt="2023-09-15T19:21:08.977" v="28" actId="20577"/>
        <pc:sldMkLst>
          <pc:docMk/>
          <pc:sldMk cId="3402110204" sldId="289"/>
        </pc:sldMkLst>
        <pc:spChg chg="mod">
          <ac:chgData name="Melissa Mccurdy" userId="fcf6096b-06ed-4f75-81e4-1b8be094a81f" providerId="ADAL" clId="{CFFDFF32-614A-4C01-B1CB-773D8938D508}" dt="2023-09-15T19:21:08.977" v="28" actId="20577"/>
          <ac:spMkLst>
            <pc:docMk/>
            <pc:sldMk cId="3402110204" sldId="289"/>
            <ac:spMk id="3" creationId="{00000000-0000-0000-0000-000000000000}"/>
          </ac:spMkLst>
        </pc:spChg>
      </pc:sldChg>
      <pc:sldChg chg="del">
        <pc:chgData name="Melissa Mccurdy" userId="fcf6096b-06ed-4f75-81e4-1b8be094a81f" providerId="ADAL" clId="{CFFDFF32-614A-4C01-B1CB-773D8938D508}" dt="2023-09-15T19:20:14.357" v="0" actId="47"/>
        <pc:sldMkLst>
          <pc:docMk/>
          <pc:sldMk cId="320146312" sldId="29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1" cy="464820"/>
          </a:xfrm>
          <a:prstGeom prst="rect">
            <a:avLst/>
          </a:prstGeom>
        </p:spPr>
        <p:txBody>
          <a:bodyPr vert="horz" lIns="91294" tIns="45647" rIns="91294" bIns="45647" rtlCol="0"/>
          <a:lstStyle>
            <a:lvl1pPr algn="l">
              <a:defRPr sz="1200"/>
            </a:lvl1pPr>
          </a:lstStyle>
          <a:p>
            <a:endParaRPr lang="en-US"/>
          </a:p>
        </p:txBody>
      </p:sp>
      <p:sp>
        <p:nvSpPr>
          <p:cNvPr id="3" name="Date Placeholder 2"/>
          <p:cNvSpPr>
            <a:spLocks noGrp="1"/>
          </p:cNvSpPr>
          <p:nvPr>
            <p:ph type="dt" sz="quarter" idx="1"/>
          </p:nvPr>
        </p:nvSpPr>
        <p:spPr>
          <a:xfrm>
            <a:off x="3970938" y="0"/>
            <a:ext cx="3037841" cy="464820"/>
          </a:xfrm>
          <a:prstGeom prst="rect">
            <a:avLst/>
          </a:prstGeom>
        </p:spPr>
        <p:txBody>
          <a:bodyPr vert="horz" lIns="91294" tIns="45647" rIns="91294" bIns="45647" rtlCol="0"/>
          <a:lstStyle>
            <a:lvl1pPr algn="r">
              <a:defRPr sz="1200"/>
            </a:lvl1pPr>
          </a:lstStyle>
          <a:p>
            <a:fld id="{0A31C090-178F-4FB8-9EA2-F4AA0F8DE7DE}" type="datetimeFigureOut">
              <a:rPr lang="en-US" smtClean="0"/>
              <a:pPr/>
              <a:t>9/20/2023</a:t>
            </a:fld>
            <a:endParaRPr lang="en-US"/>
          </a:p>
        </p:txBody>
      </p:sp>
      <p:sp>
        <p:nvSpPr>
          <p:cNvPr id="4" name="Footer Placeholder 3"/>
          <p:cNvSpPr>
            <a:spLocks noGrp="1"/>
          </p:cNvSpPr>
          <p:nvPr>
            <p:ph type="ftr" sz="quarter" idx="2"/>
          </p:nvPr>
        </p:nvSpPr>
        <p:spPr>
          <a:xfrm>
            <a:off x="0" y="8829968"/>
            <a:ext cx="3037841" cy="464820"/>
          </a:xfrm>
          <a:prstGeom prst="rect">
            <a:avLst/>
          </a:prstGeom>
        </p:spPr>
        <p:txBody>
          <a:bodyPr vert="horz" lIns="91294" tIns="45647" rIns="91294" bIns="45647"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8"/>
            <a:ext cx="3037841" cy="464820"/>
          </a:xfrm>
          <a:prstGeom prst="rect">
            <a:avLst/>
          </a:prstGeom>
        </p:spPr>
        <p:txBody>
          <a:bodyPr vert="horz" lIns="91294" tIns="45647" rIns="91294" bIns="45647" rtlCol="0" anchor="b"/>
          <a:lstStyle>
            <a:lvl1pPr algn="r">
              <a:defRPr sz="1200"/>
            </a:lvl1pPr>
          </a:lstStyle>
          <a:p>
            <a:fld id="{7802163E-0E7F-4FD7-9A83-698797367A69}" type="slidenum">
              <a:rPr lang="en-US" smtClean="0"/>
              <a:pPr/>
              <a:t>‹#›</a:t>
            </a:fld>
            <a:endParaRPr lang="en-US"/>
          </a:p>
        </p:txBody>
      </p:sp>
    </p:spTree>
    <p:extLst>
      <p:ext uri="{BB962C8B-B14F-4D97-AF65-F5344CB8AC3E}">
        <p14:creationId xmlns:p14="http://schemas.microsoft.com/office/powerpoint/2010/main" val="2963359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83CD63B9-700A-4762-805D-49155F3F4CE9}" type="datetimeFigureOut">
              <a:rPr lang="en-US" smtClean="0"/>
              <a:t>9/20/2023</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E4DABE14-C050-4FCB-83BE-25D6203B74E4}" type="slidenum">
              <a:rPr lang="en-US" smtClean="0"/>
              <a:t>‹#›</a:t>
            </a:fld>
            <a:endParaRPr lang="en-US"/>
          </a:p>
        </p:txBody>
      </p:sp>
    </p:spTree>
    <p:extLst>
      <p:ext uri="{BB962C8B-B14F-4D97-AF65-F5344CB8AC3E}">
        <p14:creationId xmlns:p14="http://schemas.microsoft.com/office/powerpoint/2010/main" val="492604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DABE14-C050-4FCB-83BE-25D6203B74E4}" type="slidenum">
              <a:rPr lang="en-US" smtClean="0"/>
              <a:t>26</a:t>
            </a:fld>
            <a:endParaRPr lang="en-US"/>
          </a:p>
        </p:txBody>
      </p:sp>
    </p:spTree>
    <p:extLst>
      <p:ext uri="{BB962C8B-B14F-4D97-AF65-F5344CB8AC3E}">
        <p14:creationId xmlns:p14="http://schemas.microsoft.com/office/powerpoint/2010/main" val="1582877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8B5FFFB-6623-42B0-A75D-AA80ABEC4144}" type="datetimeFigureOut">
              <a:rPr lang="en-US" smtClean="0"/>
              <a:pPr/>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F56298-B7D5-41E1-87E4-95554ABD3BD1}" type="slidenum">
              <a:rPr lang="en-US" smtClean="0"/>
              <a:pPr/>
              <a:t>‹#›</a:t>
            </a:fld>
            <a:endParaRPr lang="en-US"/>
          </a:p>
        </p:txBody>
      </p:sp>
    </p:spTree>
    <p:extLst>
      <p:ext uri="{BB962C8B-B14F-4D97-AF65-F5344CB8AC3E}">
        <p14:creationId xmlns:p14="http://schemas.microsoft.com/office/powerpoint/2010/main" val="3081615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B5FFFB-6623-42B0-A75D-AA80ABEC4144}" type="datetimeFigureOut">
              <a:rPr lang="en-US" smtClean="0"/>
              <a:pPr/>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F56298-B7D5-41E1-87E4-95554ABD3BD1}" type="slidenum">
              <a:rPr lang="en-US" smtClean="0"/>
              <a:pPr/>
              <a:t>‹#›</a:t>
            </a:fld>
            <a:endParaRPr lang="en-US"/>
          </a:p>
        </p:txBody>
      </p:sp>
    </p:spTree>
    <p:extLst>
      <p:ext uri="{BB962C8B-B14F-4D97-AF65-F5344CB8AC3E}">
        <p14:creationId xmlns:p14="http://schemas.microsoft.com/office/powerpoint/2010/main" val="628738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B5FFFB-6623-42B0-A75D-AA80ABEC4144}" type="datetimeFigureOut">
              <a:rPr lang="en-US" smtClean="0"/>
              <a:pPr/>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F56298-B7D5-41E1-87E4-95554ABD3BD1}" type="slidenum">
              <a:rPr lang="en-US" smtClean="0"/>
              <a:pPr/>
              <a:t>‹#›</a:t>
            </a:fld>
            <a:endParaRPr lang="en-US"/>
          </a:p>
        </p:txBody>
      </p:sp>
    </p:spTree>
    <p:extLst>
      <p:ext uri="{BB962C8B-B14F-4D97-AF65-F5344CB8AC3E}">
        <p14:creationId xmlns:p14="http://schemas.microsoft.com/office/powerpoint/2010/main" val="3452542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B5FFFB-6623-42B0-A75D-AA80ABEC4144}" type="datetimeFigureOut">
              <a:rPr lang="en-US" smtClean="0"/>
              <a:pPr/>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F56298-B7D5-41E1-87E4-95554ABD3BD1}" type="slidenum">
              <a:rPr lang="en-US" smtClean="0"/>
              <a:pPr/>
              <a:t>‹#›</a:t>
            </a:fld>
            <a:endParaRPr lang="en-US"/>
          </a:p>
        </p:txBody>
      </p:sp>
    </p:spTree>
    <p:extLst>
      <p:ext uri="{BB962C8B-B14F-4D97-AF65-F5344CB8AC3E}">
        <p14:creationId xmlns:p14="http://schemas.microsoft.com/office/powerpoint/2010/main" val="2255375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B5FFFB-6623-42B0-A75D-AA80ABEC4144}" type="datetimeFigureOut">
              <a:rPr lang="en-US" smtClean="0"/>
              <a:pPr/>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F56298-B7D5-41E1-87E4-95554ABD3BD1}" type="slidenum">
              <a:rPr lang="en-US" smtClean="0"/>
              <a:pPr/>
              <a:t>‹#›</a:t>
            </a:fld>
            <a:endParaRPr lang="en-US"/>
          </a:p>
        </p:txBody>
      </p:sp>
    </p:spTree>
    <p:extLst>
      <p:ext uri="{BB962C8B-B14F-4D97-AF65-F5344CB8AC3E}">
        <p14:creationId xmlns:p14="http://schemas.microsoft.com/office/powerpoint/2010/main" val="504328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8B5FFFB-6623-42B0-A75D-AA80ABEC4144}" type="datetimeFigureOut">
              <a:rPr lang="en-US" smtClean="0"/>
              <a:pPr/>
              <a:t>9/20/2023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F56298-B7D5-41E1-87E4-95554ABD3BD1}" type="slidenum">
              <a:rPr lang="en-US" smtClean="0"/>
              <a:pPr/>
              <a:t>‹#›</a:t>
            </a:fld>
            <a:endParaRPr lang="en-US"/>
          </a:p>
        </p:txBody>
      </p:sp>
    </p:spTree>
    <p:extLst>
      <p:ext uri="{BB962C8B-B14F-4D97-AF65-F5344CB8AC3E}">
        <p14:creationId xmlns:p14="http://schemas.microsoft.com/office/powerpoint/2010/main" val="1841950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8B5FFFB-6623-42B0-A75D-AA80ABEC4144}" type="datetimeFigureOut">
              <a:rPr lang="en-US" smtClean="0"/>
              <a:pPr/>
              <a:t>9/20/2023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F56298-B7D5-41E1-87E4-95554ABD3BD1}" type="slidenum">
              <a:rPr lang="en-US" smtClean="0"/>
              <a:pPr/>
              <a:t>‹#›</a:t>
            </a:fld>
            <a:endParaRPr lang="en-US"/>
          </a:p>
        </p:txBody>
      </p:sp>
    </p:spTree>
    <p:extLst>
      <p:ext uri="{BB962C8B-B14F-4D97-AF65-F5344CB8AC3E}">
        <p14:creationId xmlns:p14="http://schemas.microsoft.com/office/powerpoint/2010/main" val="2428146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8B5FFFB-6623-42B0-A75D-AA80ABEC4144}" type="datetimeFigureOut">
              <a:rPr lang="en-US" smtClean="0"/>
              <a:pPr/>
              <a:t>9/20/2023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F56298-B7D5-41E1-87E4-95554ABD3BD1}" type="slidenum">
              <a:rPr lang="en-US" smtClean="0"/>
              <a:pPr/>
              <a:t>‹#›</a:t>
            </a:fld>
            <a:endParaRPr lang="en-US"/>
          </a:p>
        </p:txBody>
      </p:sp>
    </p:spTree>
    <p:extLst>
      <p:ext uri="{BB962C8B-B14F-4D97-AF65-F5344CB8AC3E}">
        <p14:creationId xmlns:p14="http://schemas.microsoft.com/office/powerpoint/2010/main" val="63644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B5FFFB-6623-42B0-A75D-AA80ABEC4144}" type="datetimeFigureOut">
              <a:rPr lang="en-US" smtClean="0"/>
              <a:pPr/>
              <a:t>9/20/2023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F56298-B7D5-41E1-87E4-95554ABD3BD1}" type="slidenum">
              <a:rPr lang="en-US" smtClean="0"/>
              <a:pPr/>
              <a:t>‹#›</a:t>
            </a:fld>
            <a:endParaRPr lang="en-US"/>
          </a:p>
        </p:txBody>
      </p:sp>
    </p:spTree>
    <p:extLst>
      <p:ext uri="{BB962C8B-B14F-4D97-AF65-F5344CB8AC3E}">
        <p14:creationId xmlns:p14="http://schemas.microsoft.com/office/powerpoint/2010/main" val="505113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B5FFFB-6623-42B0-A75D-AA80ABEC4144}" type="datetimeFigureOut">
              <a:rPr lang="en-US" smtClean="0"/>
              <a:pPr/>
              <a:t>9/20/2023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F56298-B7D5-41E1-87E4-95554ABD3BD1}" type="slidenum">
              <a:rPr lang="en-US" smtClean="0"/>
              <a:pPr/>
              <a:t>‹#›</a:t>
            </a:fld>
            <a:endParaRPr lang="en-US"/>
          </a:p>
        </p:txBody>
      </p:sp>
    </p:spTree>
    <p:extLst>
      <p:ext uri="{BB962C8B-B14F-4D97-AF65-F5344CB8AC3E}">
        <p14:creationId xmlns:p14="http://schemas.microsoft.com/office/powerpoint/2010/main" val="1770924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B5FFFB-6623-42B0-A75D-AA80ABEC4144}" type="datetimeFigureOut">
              <a:rPr lang="en-US" smtClean="0"/>
              <a:pPr/>
              <a:t>9/20/2023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F56298-B7D5-41E1-87E4-95554ABD3BD1}" type="slidenum">
              <a:rPr lang="en-US" smtClean="0"/>
              <a:pPr/>
              <a:t>‹#›</a:t>
            </a:fld>
            <a:endParaRPr lang="en-US"/>
          </a:p>
        </p:txBody>
      </p:sp>
    </p:spTree>
    <p:extLst>
      <p:ext uri="{BB962C8B-B14F-4D97-AF65-F5344CB8AC3E}">
        <p14:creationId xmlns:p14="http://schemas.microsoft.com/office/powerpoint/2010/main" val="630411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B5FFFB-6623-42B0-A75D-AA80ABEC4144}" type="datetimeFigureOut">
              <a:rPr lang="en-US" smtClean="0"/>
              <a:pPr/>
              <a:t>9/20/2023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F56298-B7D5-41E1-87E4-95554ABD3BD1}" type="slidenum">
              <a:rPr lang="en-US" smtClean="0"/>
              <a:pPr/>
              <a:t>‹#›</a:t>
            </a:fld>
            <a:endParaRPr lang="en-US"/>
          </a:p>
        </p:txBody>
      </p:sp>
    </p:spTree>
    <p:extLst>
      <p:ext uri="{BB962C8B-B14F-4D97-AF65-F5344CB8AC3E}">
        <p14:creationId xmlns:p14="http://schemas.microsoft.com/office/powerpoint/2010/main" val="14094584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mailto:mmccurdy@goldenrams.com"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5406" y="2895600"/>
            <a:ext cx="7848600" cy="1219200"/>
          </a:xfrm>
        </p:spPr>
        <p:txBody>
          <a:bodyPr>
            <a:normAutofit fontScale="90000"/>
          </a:bodyPr>
          <a:lstStyle/>
          <a:p>
            <a:br>
              <a:rPr lang="en-US" dirty="0"/>
            </a:br>
            <a:r>
              <a:rPr lang="en-US" b="1" dirty="0">
                <a:latin typeface="Comic Sans MS" pitchFamily="66" charset="0"/>
              </a:rPr>
              <a:t>“Learning is </a:t>
            </a:r>
            <a:r>
              <a:rPr lang="en-US" b="1">
                <a:latin typeface="Comic Sans MS" pitchFamily="66" charset="0"/>
              </a:rPr>
              <a:t>Our Super Power</a:t>
            </a:r>
            <a:r>
              <a:rPr lang="en-US" b="1" dirty="0">
                <a:latin typeface="Comic Sans MS" pitchFamily="66" charset="0"/>
              </a:rPr>
              <a:t>!</a:t>
            </a:r>
            <a:r>
              <a:rPr lang="en-US" dirty="0"/>
              <a:t>”</a:t>
            </a:r>
          </a:p>
        </p:txBody>
      </p:sp>
      <p:sp>
        <p:nvSpPr>
          <p:cNvPr id="3" name="Subtitle 2"/>
          <p:cNvSpPr>
            <a:spLocks noGrp="1"/>
          </p:cNvSpPr>
          <p:nvPr>
            <p:ph type="subTitle" idx="1"/>
          </p:nvPr>
        </p:nvSpPr>
        <p:spPr>
          <a:xfrm>
            <a:off x="1371600" y="4495800"/>
            <a:ext cx="6324600" cy="1143000"/>
          </a:xfrm>
        </p:spPr>
        <p:txBody>
          <a:bodyPr>
            <a:normAutofit fontScale="70000" lnSpcReduction="20000"/>
          </a:bodyPr>
          <a:lstStyle/>
          <a:p>
            <a:endParaRPr lang="en-US" dirty="0"/>
          </a:p>
          <a:p>
            <a:r>
              <a:rPr lang="en-US" b="1" dirty="0">
                <a:solidFill>
                  <a:schemeClr val="tx1"/>
                </a:solidFill>
                <a:latin typeface="Comic Sans MS" pitchFamily="66" charset="0"/>
              </a:rPr>
              <a:t>Miss McCurdy</a:t>
            </a:r>
          </a:p>
          <a:p>
            <a:r>
              <a:rPr lang="en-US" b="1" dirty="0">
                <a:solidFill>
                  <a:schemeClr val="tx1"/>
                </a:solidFill>
                <a:latin typeface="Comic Sans MS" pitchFamily="66" charset="0"/>
              </a:rPr>
              <a:t>2023-2024</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990600"/>
            <a:ext cx="6859827" cy="1905000"/>
          </a:xfrm>
          <a:prstGeom prst="rect">
            <a:avLst/>
          </a:prstGeom>
        </p:spPr>
      </p:pic>
    </p:spTree>
    <p:extLst>
      <p:ext uri="{BB962C8B-B14F-4D97-AF65-F5344CB8AC3E}">
        <p14:creationId xmlns:p14="http://schemas.microsoft.com/office/powerpoint/2010/main" val="1287324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07718" y="457200"/>
            <a:ext cx="6477000" cy="584775"/>
          </a:xfrm>
          <a:prstGeom prst="rect">
            <a:avLst/>
          </a:prstGeom>
          <a:noFill/>
        </p:spPr>
        <p:txBody>
          <a:bodyPr wrap="square" rtlCol="0">
            <a:spAutoFit/>
          </a:bodyPr>
          <a:lstStyle/>
          <a:p>
            <a:pPr algn="ctr"/>
            <a:r>
              <a:rPr lang="en-US" sz="3200" b="1" dirty="0">
                <a:latin typeface="Comic Sans MS" pitchFamily="66" charset="0"/>
              </a:rPr>
              <a:t>Second Grade News </a:t>
            </a:r>
          </a:p>
        </p:txBody>
      </p:sp>
      <p:sp>
        <p:nvSpPr>
          <p:cNvPr id="3" name="TextBox 2"/>
          <p:cNvSpPr txBox="1"/>
          <p:nvPr/>
        </p:nvSpPr>
        <p:spPr>
          <a:xfrm>
            <a:off x="990600" y="1295400"/>
            <a:ext cx="7620000" cy="3139321"/>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Comic Sans MS" pitchFamily="66" charset="0"/>
              </a:rPr>
              <a:t>This is your child’s daily assignment sheet.  </a:t>
            </a:r>
          </a:p>
          <a:p>
            <a:endParaRPr lang="en-US" dirty="0">
              <a:latin typeface="Comic Sans MS" pitchFamily="66" charset="0"/>
            </a:endParaRPr>
          </a:p>
          <a:p>
            <a:pPr marL="285750" indent="-285750">
              <a:buFont typeface="Arial" charset="0"/>
              <a:buChar char="•"/>
            </a:pPr>
            <a:r>
              <a:rPr lang="en-US" dirty="0">
                <a:latin typeface="Comic Sans MS" pitchFamily="66" charset="0"/>
              </a:rPr>
              <a:t>Please sign this sheet after seeing your child’s folder for that day. </a:t>
            </a:r>
          </a:p>
          <a:p>
            <a:r>
              <a:rPr lang="en-US" dirty="0">
                <a:latin typeface="Comic Sans MS" pitchFamily="66" charset="0"/>
              </a:rPr>
              <a:t>    Return it daily in your child’s folder.</a:t>
            </a:r>
          </a:p>
          <a:p>
            <a:endParaRPr lang="en-US" dirty="0">
              <a:latin typeface="Comic Sans MS" pitchFamily="66" charset="0"/>
            </a:endParaRPr>
          </a:p>
          <a:p>
            <a:pPr marL="285750" indent="-285750">
              <a:buFont typeface="Arial" panose="020B0604020202020204" pitchFamily="34" charset="0"/>
              <a:buChar char="•"/>
            </a:pPr>
            <a:r>
              <a:rPr lang="en-US" dirty="0">
                <a:latin typeface="Comic Sans MS" pitchFamily="66" charset="0"/>
              </a:rPr>
              <a:t>At the bottom of the page, it a section for you to write any notes to me and I can respond back.  </a:t>
            </a:r>
          </a:p>
          <a:p>
            <a:endParaRPr lang="en-US" dirty="0">
              <a:latin typeface="Comic Sans MS" pitchFamily="66" charset="0"/>
            </a:endParaRPr>
          </a:p>
          <a:p>
            <a:pPr marL="285750" indent="-285750">
              <a:buFont typeface="Arial" charset="0"/>
              <a:buChar char="•"/>
            </a:pPr>
            <a:r>
              <a:rPr lang="en-US" dirty="0">
                <a:latin typeface="Comic Sans MS" pitchFamily="66" charset="0"/>
              </a:rPr>
              <a:t>In the morning, when I check your child’s folder, I put a “star” on the weekly assignment sheet so you know I saw it. </a:t>
            </a:r>
          </a:p>
          <a:p>
            <a:pPr marL="285750" indent="-285750">
              <a:buFont typeface="Arial" charset="0"/>
              <a:buChar char="•"/>
            </a:pPr>
            <a:endParaRPr lang="en-US" dirty="0">
              <a:latin typeface="Comic Sans MS" pitchFamily="66" charset="0"/>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9827" y="4954909"/>
            <a:ext cx="1649782" cy="1630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0707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609600"/>
            <a:ext cx="7620000" cy="584775"/>
          </a:xfrm>
          <a:prstGeom prst="rect">
            <a:avLst/>
          </a:prstGeom>
          <a:noFill/>
        </p:spPr>
        <p:txBody>
          <a:bodyPr wrap="square" rtlCol="0">
            <a:spAutoFit/>
          </a:bodyPr>
          <a:lstStyle/>
          <a:p>
            <a:pPr algn="ctr"/>
            <a:r>
              <a:rPr lang="en-US" sz="3200" b="1" dirty="0">
                <a:latin typeface="Comic Sans MS" pitchFamily="66" charset="0"/>
              </a:rPr>
              <a:t>Second Grade Classroom Newsletter </a:t>
            </a:r>
          </a:p>
        </p:txBody>
      </p:sp>
      <p:sp>
        <p:nvSpPr>
          <p:cNvPr id="4" name="TextBox 3"/>
          <p:cNvSpPr txBox="1"/>
          <p:nvPr/>
        </p:nvSpPr>
        <p:spPr>
          <a:xfrm>
            <a:off x="762000" y="1752600"/>
            <a:ext cx="7696200" cy="4524315"/>
          </a:xfrm>
          <a:prstGeom prst="rect">
            <a:avLst/>
          </a:prstGeom>
          <a:noFill/>
        </p:spPr>
        <p:txBody>
          <a:bodyPr wrap="square" rtlCol="0">
            <a:spAutoFit/>
          </a:bodyPr>
          <a:lstStyle/>
          <a:p>
            <a:pPr marL="285750" indent="-285750">
              <a:buFont typeface="Arial" charset="0"/>
              <a:buChar char="•"/>
            </a:pPr>
            <a:r>
              <a:rPr lang="en-US" dirty="0">
                <a:latin typeface="Comic Sans MS" pitchFamily="66" charset="0"/>
              </a:rPr>
              <a:t>The Classroom Newsletter will be sent home each Friday or last day of the week in your child’s graded folder.  </a:t>
            </a:r>
          </a:p>
          <a:p>
            <a:endParaRPr lang="en-US" dirty="0">
              <a:latin typeface="Comic Sans MS" pitchFamily="66" charset="0"/>
            </a:endParaRPr>
          </a:p>
          <a:p>
            <a:pPr marL="285750" indent="-285750">
              <a:buFont typeface="Arial" charset="0"/>
              <a:buChar char="•"/>
            </a:pPr>
            <a:r>
              <a:rPr lang="en-US" dirty="0">
                <a:latin typeface="Comic Sans MS" pitchFamily="66" charset="0"/>
              </a:rPr>
              <a:t> Be sure to read it over so  that you know what is happening in our classroom and school.</a:t>
            </a:r>
          </a:p>
          <a:p>
            <a:endParaRPr lang="en-US" dirty="0">
              <a:latin typeface="Comic Sans MS" pitchFamily="66" charset="0"/>
            </a:endParaRPr>
          </a:p>
          <a:p>
            <a:pPr marL="285750" indent="-285750">
              <a:buFont typeface="Arial" charset="0"/>
              <a:buChar char="•"/>
            </a:pPr>
            <a:r>
              <a:rPr lang="en-US" dirty="0">
                <a:latin typeface="Comic Sans MS" pitchFamily="66" charset="0"/>
              </a:rPr>
              <a:t>The newsletter contains homework assignments, upcoming events(tests, field trips, etc.), schedule for the week, and a small blurb about what we learned about the previously week in Math, Language Arts,  Social Studies, and Science.  </a:t>
            </a:r>
          </a:p>
          <a:p>
            <a:pPr marL="285750" indent="-285750">
              <a:buFont typeface="Arial" charset="0"/>
              <a:buChar char="•"/>
            </a:pPr>
            <a:endParaRPr lang="en-US" dirty="0">
              <a:latin typeface="Comic Sans MS" pitchFamily="66" charset="0"/>
            </a:endParaRPr>
          </a:p>
          <a:p>
            <a:pPr marL="285750" indent="-285750">
              <a:buFont typeface="Arial" charset="0"/>
              <a:buChar char="•"/>
            </a:pPr>
            <a:r>
              <a:rPr lang="en-US" dirty="0">
                <a:latin typeface="Comic Sans MS" pitchFamily="66" charset="0"/>
              </a:rPr>
              <a:t>A Link to the Classroom Newsletter is also on my</a:t>
            </a:r>
          </a:p>
          <a:p>
            <a:r>
              <a:rPr lang="en-US" dirty="0">
                <a:latin typeface="Comic Sans MS" pitchFamily="66" charset="0"/>
              </a:rPr>
              <a:t>     homepage.  </a:t>
            </a:r>
          </a:p>
          <a:p>
            <a:pPr marL="285750" indent="-285750">
              <a:buFont typeface="Arial" charset="0"/>
              <a:buChar char="•"/>
            </a:pPr>
            <a:endParaRPr lang="en-US" dirty="0">
              <a:latin typeface="Comic Sans MS" pitchFamily="66" charset="0"/>
            </a:endParaRPr>
          </a:p>
          <a:p>
            <a:endParaRPr lang="en-US" dirty="0">
              <a:latin typeface="Comic Sans MS" pitchFamily="66" charset="0"/>
            </a:endParaRPr>
          </a:p>
          <a:p>
            <a:endParaRPr lang="en-US" dirty="0"/>
          </a:p>
        </p:txBody>
      </p:sp>
      <p:pic>
        <p:nvPicPr>
          <p:cNvPr id="1026" name="Picture 2" descr="C:\Users\melissa\AppData\Local\Microsoft\Windows\Temporary Internet Files\Content.IE5\ERJN71MA\MC90044203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4531519"/>
            <a:ext cx="1603375"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2149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467600" cy="792162"/>
          </a:xfrm>
        </p:spPr>
        <p:txBody>
          <a:bodyPr/>
          <a:lstStyle/>
          <a:p>
            <a:r>
              <a:rPr lang="en-US" b="1" dirty="0">
                <a:latin typeface="Comic Sans MS" pitchFamily="66" charset="0"/>
              </a:rPr>
              <a:t>Homework   </a:t>
            </a:r>
          </a:p>
        </p:txBody>
      </p:sp>
      <p:sp>
        <p:nvSpPr>
          <p:cNvPr id="3" name="Content Placeholder 2"/>
          <p:cNvSpPr>
            <a:spLocks noGrp="1"/>
          </p:cNvSpPr>
          <p:nvPr>
            <p:ph idx="1"/>
          </p:nvPr>
        </p:nvSpPr>
        <p:spPr>
          <a:xfrm>
            <a:off x="381000" y="990600"/>
            <a:ext cx="8305800" cy="5638800"/>
          </a:xfrm>
        </p:spPr>
        <p:txBody>
          <a:bodyPr>
            <a:normAutofit/>
          </a:bodyPr>
          <a:lstStyle/>
          <a:p>
            <a:pPr algn="ctr">
              <a:buFont typeface="Arial" charset="0"/>
              <a:buChar char="•"/>
            </a:pPr>
            <a:endParaRPr lang="en-US" sz="1800" dirty="0">
              <a:latin typeface="Comic Sans MS" pitchFamily="66" charset="0"/>
            </a:endParaRPr>
          </a:p>
          <a:p>
            <a:pPr algn="ctr">
              <a:buFont typeface="Arial" charset="0"/>
              <a:buChar char="•"/>
            </a:pPr>
            <a:r>
              <a:rPr lang="en-US" sz="1400" dirty="0">
                <a:latin typeface="Comic Sans MS" pitchFamily="66" charset="0"/>
              </a:rPr>
              <a:t>Homework is usually given Monday-Thursday.   All homework assignments are stamped </a:t>
            </a:r>
            <a:r>
              <a:rPr lang="en-US" sz="1600" b="1" dirty="0">
                <a:latin typeface="Comic Sans MS" pitchFamily="66" charset="0"/>
              </a:rPr>
              <a:t>“HOMEWORK” </a:t>
            </a:r>
            <a:r>
              <a:rPr lang="en-US" sz="1400" dirty="0">
                <a:latin typeface="Comic Sans MS" pitchFamily="66" charset="0"/>
              </a:rPr>
              <a:t>and should be returned the next day to school.   The amount of time it should take your child to complete homework should be   approximately 20 minutes.  Students should be reviewing the high-frequency words and vocabulary words nightly Monday through Thursday.  The words can be found on the weekly study guide which is located in the first plastic pocket in their green 2</a:t>
            </a:r>
            <a:r>
              <a:rPr lang="en-US" sz="1400" baseline="30000" dirty="0">
                <a:latin typeface="Comic Sans MS" pitchFamily="66" charset="0"/>
              </a:rPr>
              <a:t>nd</a:t>
            </a:r>
            <a:r>
              <a:rPr lang="en-US" sz="1400" dirty="0">
                <a:latin typeface="Comic Sans MS" pitchFamily="66" charset="0"/>
              </a:rPr>
              <a:t> grade folder.  </a:t>
            </a:r>
          </a:p>
          <a:p>
            <a:pPr algn="ctr">
              <a:buFont typeface="Arial" charset="0"/>
              <a:buChar char="•"/>
            </a:pPr>
            <a:endParaRPr lang="en-US" sz="1400" dirty="0">
              <a:latin typeface="Comic Sans MS" pitchFamily="66" charset="0"/>
            </a:endParaRPr>
          </a:p>
          <a:p>
            <a:pPr algn="ctr">
              <a:buFont typeface="Arial" charset="0"/>
              <a:buChar char="•"/>
            </a:pPr>
            <a:r>
              <a:rPr lang="en-US" sz="1400" dirty="0">
                <a:latin typeface="Comic Sans MS" pitchFamily="66" charset="0"/>
              </a:rPr>
              <a:t>If your child does not understand his/her homework, he/she must make the effort to complete the tasks (even if it is incorrect).   </a:t>
            </a:r>
          </a:p>
          <a:p>
            <a:pPr algn="ctr">
              <a:buFont typeface="Arial" charset="0"/>
              <a:buChar char="•"/>
            </a:pPr>
            <a:endParaRPr lang="en-US" sz="1400" dirty="0">
              <a:latin typeface="Comic Sans MS" pitchFamily="66" charset="0"/>
            </a:endParaRPr>
          </a:p>
          <a:p>
            <a:pPr algn="ctr">
              <a:buFont typeface="Arial" charset="0"/>
              <a:buChar char="•"/>
            </a:pPr>
            <a:r>
              <a:rPr lang="en-US" sz="1400" dirty="0">
                <a:latin typeface="Comic Sans MS" pitchFamily="66" charset="0"/>
              </a:rPr>
              <a:t>Students are not graded on correct and incorrect answers.  They earn a completion grade for completing the homework.  This grade is part of their report card grade.  Please note that if homework is consistently not completed it could effect their grade.</a:t>
            </a:r>
          </a:p>
          <a:p>
            <a:pPr algn="ctr">
              <a:buFont typeface="Arial" charset="0"/>
              <a:buChar char="•"/>
            </a:pPr>
            <a:endParaRPr lang="en-US" sz="1400" dirty="0">
              <a:latin typeface="Comic Sans MS" pitchFamily="66" charset="0"/>
            </a:endParaRPr>
          </a:p>
          <a:p>
            <a:pPr algn="ctr">
              <a:buFont typeface="Arial" charset="0"/>
              <a:buChar char="•"/>
            </a:pPr>
            <a:r>
              <a:rPr lang="en-US" sz="1400" dirty="0">
                <a:latin typeface="Comic Sans MS" pitchFamily="66" charset="0"/>
              </a:rPr>
              <a:t>I encourage the students to start their homework in class that way I can help them if they have questions.  Also, sometimes students need manipulatives such as counters, etc. to help them complete the homework.  Any questions not completed should be done at home.</a:t>
            </a:r>
          </a:p>
          <a:p>
            <a:pPr algn="ctr">
              <a:buFont typeface="Arial" charset="0"/>
              <a:buChar char="•"/>
            </a:pPr>
            <a:endParaRPr lang="en-US" sz="2100" dirty="0">
              <a:latin typeface="Comic Sans MS" pitchFamily="66" charset="0"/>
            </a:endParaRPr>
          </a:p>
          <a:p>
            <a:pPr algn="ctr">
              <a:buFont typeface="Arial" charset="0"/>
              <a:buChar char="•"/>
            </a:pPr>
            <a:endParaRPr lang="en-US" dirty="0">
              <a:latin typeface="Comic Sans MS" pitchFamily="66" charset="0"/>
            </a:endParaRPr>
          </a:p>
        </p:txBody>
      </p:sp>
      <p:pic>
        <p:nvPicPr>
          <p:cNvPr id="1027" name="Picture 3" descr="C:\Users\melissa\AppData\Local\Microsoft\Windows\Temporary Internet Files\Content.IE5\0I47EPPQ\MC90023408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304800"/>
            <a:ext cx="1529103"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2794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1066800"/>
            <a:ext cx="8001000" cy="3046988"/>
          </a:xfrm>
          <a:prstGeom prst="rect">
            <a:avLst/>
          </a:prstGeom>
          <a:noFill/>
        </p:spPr>
        <p:txBody>
          <a:bodyPr wrap="square" rtlCol="0">
            <a:spAutoFit/>
          </a:bodyPr>
          <a:lstStyle/>
          <a:p>
            <a:pPr marL="285750" indent="-285750">
              <a:buFont typeface="Arial" charset="0"/>
              <a:buChar char="•"/>
            </a:pPr>
            <a:r>
              <a:rPr lang="en-US" sz="1600" dirty="0">
                <a:latin typeface="Comic Sans MS" pitchFamily="66" charset="0"/>
              </a:rPr>
              <a:t>Each student will be given a </a:t>
            </a:r>
            <a:r>
              <a:rPr lang="en-US" sz="1600" b="1" dirty="0">
                <a:latin typeface="Comic Sans MS" pitchFamily="66" charset="0"/>
              </a:rPr>
              <a:t>“Super Hero” </a:t>
            </a:r>
            <a:r>
              <a:rPr lang="en-US" sz="1600" dirty="0">
                <a:latin typeface="Comic Sans MS" pitchFamily="66" charset="0"/>
              </a:rPr>
              <a:t>Card that they are to keep in their pencil boxes.  </a:t>
            </a:r>
          </a:p>
          <a:p>
            <a:pPr marL="285750" indent="-285750">
              <a:buFont typeface="Arial" charset="0"/>
              <a:buChar char="•"/>
            </a:pPr>
            <a:r>
              <a:rPr lang="en-US" sz="1600" dirty="0">
                <a:latin typeface="Comic Sans MS" pitchFamily="66" charset="0"/>
              </a:rPr>
              <a:t>When your child has completed a homework assignment and has their “Second Grade News” paper signed by an adult for the previous night, they will receive a punch on their card.</a:t>
            </a:r>
          </a:p>
          <a:p>
            <a:pPr marL="285750" indent="-285750">
              <a:buFont typeface="Arial" charset="0"/>
              <a:buChar char="•"/>
            </a:pPr>
            <a:r>
              <a:rPr lang="en-US" sz="1600" dirty="0">
                <a:latin typeface="Comic Sans MS" pitchFamily="66" charset="0"/>
              </a:rPr>
              <a:t>When your child has received </a:t>
            </a:r>
            <a:r>
              <a:rPr lang="en-US" sz="1600" b="1" dirty="0">
                <a:latin typeface="Comic Sans MS" pitchFamily="66" charset="0"/>
              </a:rPr>
              <a:t>10 punches </a:t>
            </a:r>
            <a:r>
              <a:rPr lang="en-US" sz="1600" dirty="0">
                <a:latin typeface="Comic Sans MS" pitchFamily="66" charset="0"/>
              </a:rPr>
              <a:t>on their card, they will be awarded a “Homework Pass” to use for a </a:t>
            </a:r>
            <a:r>
              <a:rPr lang="en-US" sz="1600" b="1" u="sng" dirty="0">
                <a:latin typeface="Comic Sans MS" pitchFamily="66" charset="0"/>
              </a:rPr>
              <a:t>1 side </a:t>
            </a:r>
            <a:r>
              <a:rPr lang="en-US" sz="1600" dirty="0">
                <a:latin typeface="Comic Sans MS" pitchFamily="66" charset="0"/>
              </a:rPr>
              <a:t>of homework.   </a:t>
            </a:r>
          </a:p>
          <a:p>
            <a:pPr marL="285750" indent="-285750">
              <a:buFont typeface="Arial" charset="0"/>
              <a:buChar char="•"/>
            </a:pPr>
            <a:r>
              <a:rPr lang="en-US" sz="1600" dirty="0">
                <a:latin typeface="Comic Sans MS" pitchFamily="66" charset="0"/>
              </a:rPr>
              <a:t>Your child should check with Miss McCurdy and see if they can use their “Homework Pass” on an assignment of their choice.  </a:t>
            </a:r>
            <a:endParaRPr lang="en-US" sz="1600" b="1" i="1" dirty="0">
              <a:latin typeface="Comic Sans MS" pitchFamily="66" charset="0"/>
            </a:endParaRPr>
          </a:p>
          <a:p>
            <a:pPr marL="285750" indent="-285750">
              <a:buFont typeface="Arial" charset="0"/>
              <a:buChar char="•"/>
            </a:pPr>
            <a:r>
              <a:rPr lang="en-US" sz="1600" dirty="0">
                <a:latin typeface="Comic Sans MS" pitchFamily="66" charset="0"/>
              </a:rPr>
              <a:t>If Miss McCurdy agrees, the child must </a:t>
            </a:r>
            <a:r>
              <a:rPr lang="en-US" sz="1600" b="1" dirty="0">
                <a:latin typeface="Comic Sans MS" pitchFamily="66" charset="0"/>
              </a:rPr>
              <a:t>staple</a:t>
            </a:r>
            <a:r>
              <a:rPr lang="en-US" sz="1600" dirty="0">
                <a:latin typeface="Comic Sans MS" pitchFamily="66" charset="0"/>
              </a:rPr>
              <a:t> the “Homework Pass” onto the assignment and turn it in the next day!  </a:t>
            </a:r>
          </a:p>
          <a:p>
            <a:pPr marL="285750" indent="-285750">
              <a:buFont typeface="Arial" charset="0"/>
              <a:buChar char="•"/>
            </a:pPr>
            <a:r>
              <a:rPr lang="en-US" sz="1600" dirty="0">
                <a:latin typeface="Comic Sans MS" pitchFamily="66" charset="0"/>
              </a:rPr>
              <a:t>If your child loses the “Homework Pass” another one </a:t>
            </a:r>
            <a:r>
              <a:rPr lang="en-US" sz="1600" b="1" u="sng" dirty="0">
                <a:latin typeface="Comic Sans MS" pitchFamily="66" charset="0"/>
              </a:rPr>
              <a:t>will not </a:t>
            </a:r>
            <a:r>
              <a:rPr lang="en-US" sz="1600" dirty="0">
                <a:latin typeface="Comic Sans MS" pitchFamily="66" charset="0"/>
              </a:rPr>
              <a:t>be awarded.  </a:t>
            </a:r>
          </a:p>
        </p:txBody>
      </p:sp>
      <p:sp>
        <p:nvSpPr>
          <p:cNvPr id="4" name="TextBox 3"/>
          <p:cNvSpPr txBox="1"/>
          <p:nvPr/>
        </p:nvSpPr>
        <p:spPr>
          <a:xfrm>
            <a:off x="990600" y="533400"/>
            <a:ext cx="7315200" cy="461665"/>
          </a:xfrm>
          <a:prstGeom prst="rect">
            <a:avLst/>
          </a:prstGeom>
          <a:noFill/>
        </p:spPr>
        <p:txBody>
          <a:bodyPr wrap="square" rtlCol="0">
            <a:spAutoFit/>
          </a:bodyPr>
          <a:lstStyle/>
          <a:p>
            <a:pPr algn="ctr"/>
            <a:r>
              <a:rPr lang="en-US" sz="2400" b="1" dirty="0">
                <a:latin typeface="Comic Sans MS" pitchFamily="66" charset="0"/>
              </a:rPr>
              <a:t>“Super Hero Card”   </a:t>
            </a:r>
          </a:p>
        </p:txBody>
      </p:sp>
      <p:pic>
        <p:nvPicPr>
          <p:cNvPr id="5" name="Picture 4"/>
          <p:cNvPicPr>
            <a:picLocks noChangeAspect="1"/>
          </p:cNvPicPr>
          <p:nvPr/>
        </p:nvPicPr>
        <p:blipFill>
          <a:blip r:embed="rId2"/>
          <a:stretch>
            <a:fillRect/>
          </a:stretch>
        </p:blipFill>
        <p:spPr>
          <a:xfrm>
            <a:off x="2286000" y="4223054"/>
            <a:ext cx="4267200" cy="2227479"/>
          </a:xfrm>
          <a:prstGeom prst="rect">
            <a:avLst/>
          </a:prstGeom>
        </p:spPr>
      </p:pic>
    </p:spTree>
    <p:extLst>
      <p:ext uri="{BB962C8B-B14F-4D97-AF65-F5344CB8AC3E}">
        <p14:creationId xmlns:p14="http://schemas.microsoft.com/office/powerpoint/2010/main" val="1781324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4927133"/>
            <a:ext cx="8610600" cy="4801314"/>
          </a:xfrm>
          <a:prstGeom prst="rect">
            <a:avLst/>
          </a:prstGeom>
        </p:spPr>
        <p:txBody>
          <a:bodyPr wrap="square">
            <a:spAutoFit/>
          </a:bodyPr>
          <a:lstStyle/>
          <a:p>
            <a:r>
              <a:rPr lang="en-US" dirty="0">
                <a:latin typeface="Comic Sans MS" pitchFamily="66" charset="0"/>
              </a:rPr>
              <a:t> Everyday Math</a:t>
            </a:r>
          </a:p>
          <a:p>
            <a:endParaRPr lang="en-US" dirty="0">
              <a:latin typeface="Comic Sans MS" pitchFamily="66" charset="0"/>
            </a:endParaRPr>
          </a:p>
          <a:p>
            <a:r>
              <a:rPr lang="en-US" dirty="0">
                <a:latin typeface="Comic Sans MS" pitchFamily="66" charset="0"/>
              </a:rPr>
              <a:t>                 The Highlands School District uses the Everyday Math curriculum in the elementary schools.  It emphasizes  the  application to real world situations.  Each lesson includes time for whole-group instruction as well as small group,  partner, or individual  activities. The program provides numerous methods for basic skills practice and review.  These include mental math routines, practice with fact triangles, daily math boxes, homework, and math games.</a:t>
            </a:r>
          </a:p>
          <a:p>
            <a:endParaRPr lang="en-US" dirty="0">
              <a:latin typeface="Comic Sans MS" pitchFamily="66" charset="0"/>
            </a:endParaRPr>
          </a:p>
          <a:p>
            <a:r>
              <a:rPr lang="en-US" dirty="0">
                <a:latin typeface="Comic Sans MS" pitchFamily="66" charset="0"/>
              </a:rPr>
              <a:t>                  The daily Home Links provide opportunities for family members to be involved. There is a “Family Letter” sent home for each unit or chapter to keep the parents informed about the concepts and vocabulary  being taught in the unit.  It also contains the answers for the Home Links.  Please remember  that in Everyday Math some skills may be introduced and they are not expected to be proficient at it at this grade level. Only the secure skills are tested.</a:t>
            </a:r>
          </a:p>
        </p:txBody>
      </p:sp>
      <p:sp>
        <p:nvSpPr>
          <p:cNvPr id="3" name="TextBox 2"/>
          <p:cNvSpPr txBox="1"/>
          <p:nvPr/>
        </p:nvSpPr>
        <p:spPr>
          <a:xfrm>
            <a:off x="304800" y="1371600"/>
            <a:ext cx="8839200" cy="2246769"/>
          </a:xfrm>
          <a:prstGeom prst="rect">
            <a:avLst/>
          </a:prstGeom>
          <a:noFill/>
        </p:spPr>
        <p:txBody>
          <a:bodyPr wrap="square" rtlCol="0">
            <a:spAutoFit/>
          </a:bodyPr>
          <a:lstStyle/>
          <a:p>
            <a:r>
              <a:rPr lang="en-US" sz="2000" i="1" dirty="0">
                <a:latin typeface="Comic Sans MS" panose="030F0702030302020204" pitchFamily="66" charset="0"/>
              </a:rPr>
              <a:t>GO Math!</a:t>
            </a:r>
            <a:r>
              <a:rPr lang="en-US" sz="2000" baseline="30000" dirty="0">
                <a:latin typeface="Comic Sans MS" panose="030F0702030302020204" pitchFamily="66" charset="0"/>
              </a:rPr>
              <a:t>®</a:t>
            </a:r>
            <a:r>
              <a:rPr lang="en-US" sz="2000" dirty="0">
                <a:latin typeface="Comic Sans MS" panose="030F0702030302020204" pitchFamily="66" charset="0"/>
              </a:rPr>
              <a:t> is the first K–8 math program written to fully support new standards. </a:t>
            </a:r>
            <a:r>
              <a:rPr lang="en-US" sz="2000" i="1" dirty="0">
                <a:latin typeface="Comic Sans MS" panose="030F0702030302020204" pitchFamily="66" charset="0"/>
              </a:rPr>
              <a:t>GO Math!</a:t>
            </a:r>
            <a:r>
              <a:rPr lang="en-US" sz="2000" dirty="0">
                <a:latin typeface="Comic Sans MS" panose="030F0702030302020204" pitchFamily="66" charset="0"/>
              </a:rPr>
              <a:t> provides teachers with in-depth instructional support embedded Professional Development videos and tips, and a wealth of differentiated instruction resources to ensure the depth of instruction required for student success.</a:t>
            </a:r>
          </a:p>
          <a:p>
            <a:endParaRPr lang="en-US" sz="2000" i="1" dirty="0">
              <a:latin typeface="Comic Sans MS" panose="030F0702030302020204" pitchFamily="66" charset="0"/>
            </a:endParaRPr>
          </a:p>
          <a:p>
            <a:endParaRPr lang="en-US" sz="2000" i="1" dirty="0">
              <a:latin typeface="Comic Sans MS" panose="030F0702030302020204" pitchFamily="66" charset="0"/>
            </a:endParaRPr>
          </a:p>
        </p:txBody>
      </p:sp>
      <p:sp>
        <p:nvSpPr>
          <p:cNvPr id="4" name="TextBox 3"/>
          <p:cNvSpPr txBox="1"/>
          <p:nvPr/>
        </p:nvSpPr>
        <p:spPr>
          <a:xfrm>
            <a:off x="1066800" y="503325"/>
            <a:ext cx="5029200" cy="584775"/>
          </a:xfrm>
          <a:prstGeom prst="rect">
            <a:avLst/>
          </a:prstGeom>
          <a:noFill/>
        </p:spPr>
        <p:txBody>
          <a:bodyPr wrap="square" rtlCol="0">
            <a:spAutoFit/>
          </a:bodyPr>
          <a:lstStyle/>
          <a:p>
            <a:pPr algn="ctr"/>
            <a:r>
              <a:rPr lang="en-US" sz="3200" dirty="0">
                <a:latin typeface="Comic Sans MS" pitchFamily="66" charset="0"/>
              </a:rPr>
              <a:t>GO MATH! </a:t>
            </a:r>
          </a:p>
        </p:txBody>
      </p:sp>
      <p:pic>
        <p:nvPicPr>
          <p:cNvPr id="4098" name="Picture 2" descr="C:\Users\melissa\AppData\Local\Microsoft\Windows\Temporary Internet Files\Content.IE5\0I47EPPQ\MM900395714[1].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212254"/>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8537" y="3352800"/>
            <a:ext cx="2143125" cy="2143125"/>
          </a:xfrm>
          <a:prstGeom prst="rect">
            <a:avLst/>
          </a:prstGeom>
        </p:spPr>
      </p:pic>
    </p:spTree>
    <p:extLst>
      <p:ext uri="{BB962C8B-B14F-4D97-AF65-F5344CB8AC3E}">
        <p14:creationId xmlns:p14="http://schemas.microsoft.com/office/powerpoint/2010/main" val="4228502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371600"/>
            <a:ext cx="8991600" cy="3785652"/>
          </a:xfrm>
          <a:prstGeom prst="rect">
            <a:avLst/>
          </a:prstGeom>
        </p:spPr>
        <p:txBody>
          <a:bodyPr wrap="square">
            <a:spAutoFit/>
          </a:bodyPr>
          <a:lstStyle/>
          <a:p>
            <a:r>
              <a:rPr lang="en-US" sz="1600" dirty="0">
                <a:latin typeface="Comic Sans MS" pitchFamily="66" charset="0"/>
              </a:rPr>
              <a:t>Listed below are some of the topics that are covered in the second </a:t>
            </a:r>
          </a:p>
          <a:p>
            <a:r>
              <a:rPr lang="en-US" sz="1600" dirty="0">
                <a:latin typeface="Comic Sans MS" pitchFamily="66" charset="0"/>
              </a:rPr>
              <a:t>grade curriculum.  Some are secure and others are beginning or </a:t>
            </a:r>
          </a:p>
          <a:p>
            <a:r>
              <a:rPr lang="en-US" sz="1600" dirty="0">
                <a:latin typeface="Comic Sans MS" pitchFamily="66" charset="0"/>
              </a:rPr>
              <a:t>developmental skills.</a:t>
            </a:r>
          </a:p>
          <a:p>
            <a:endParaRPr lang="en-US" sz="1600" dirty="0">
              <a:latin typeface="Comic Sans MS" pitchFamily="66" charset="0"/>
            </a:endParaRPr>
          </a:p>
          <a:p>
            <a:r>
              <a:rPr lang="en-US" sz="1600" dirty="0">
                <a:latin typeface="Comic Sans MS" pitchFamily="66" charset="0"/>
              </a:rPr>
              <a:t>*   Chapter 1:  Number Concepts </a:t>
            </a:r>
          </a:p>
          <a:p>
            <a:pPr marL="285750" indent="-285750">
              <a:buFont typeface="Arial" panose="020B0604020202020204" pitchFamily="34" charset="0"/>
              <a:buChar char="•"/>
            </a:pPr>
            <a:r>
              <a:rPr lang="en-US" sz="1600" dirty="0">
                <a:latin typeface="Comic Sans MS" pitchFamily="66" charset="0"/>
              </a:rPr>
              <a:t>Chapter 2:  Numbers to 1,000</a:t>
            </a:r>
          </a:p>
          <a:p>
            <a:pPr marL="285750" indent="-285750">
              <a:buFont typeface="Arial" panose="020B0604020202020204" pitchFamily="34" charset="0"/>
              <a:buChar char="•"/>
            </a:pPr>
            <a:r>
              <a:rPr lang="en-US" sz="1600" dirty="0">
                <a:latin typeface="Comic Sans MS" pitchFamily="66" charset="0"/>
              </a:rPr>
              <a:t>Chapter 3:  Basic Facts and Relationships</a:t>
            </a:r>
          </a:p>
          <a:p>
            <a:pPr marL="285750" indent="-285750">
              <a:buFont typeface="Arial" panose="020B0604020202020204" pitchFamily="34" charset="0"/>
              <a:buChar char="•"/>
            </a:pPr>
            <a:r>
              <a:rPr lang="en-US" sz="1600" dirty="0">
                <a:latin typeface="Comic Sans MS" pitchFamily="66" charset="0"/>
              </a:rPr>
              <a:t>Chapter 4:  2-Digit Addition </a:t>
            </a:r>
          </a:p>
          <a:p>
            <a:pPr marL="285750" indent="-285750">
              <a:buFont typeface="Arial" panose="020B0604020202020204" pitchFamily="34" charset="0"/>
              <a:buChar char="•"/>
            </a:pPr>
            <a:r>
              <a:rPr lang="en-US" sz="1600" dirty="0">
                <a:latin typeface="Comic Sans MS" pitchFamily="66" charset="0"/>
              </a:rPr>
              <a:t>Chapter 5:  2-Digit Subtraction</a:t>
            </a:r>
          </a:p>
          <a:p>
            <a:pPr marL="285750" indent="-285750">
              <a:buFont typeface="Arial" panose="020B0604020202020204" pitchFamily="34" charset="0"/>
              <a:buChar char="•"/>
            </a:pPr>
            <a:r>
              <a:rPr lang="en-US" sz="1600" dirty="0">
                <a:latin typeface="Comic Sans MS" pitchFamily="66" charset="0"/>
              </a:rPr>
              <a:t>Chapter 6:  3-Digit Addition and Subtraction </a:t>
            </a:r>
          </a:p>
          <a:p>
            <a:pPr marL="285750" indent="-285750">
              <a:buFont typeface="Arial" panose="020B0604020202020204" pitchFamily="34" charset="0"/>
              <a:buChar char="•"/>
            </a:pPr>
            <a:r>
              <a:rPr lang="en-US" sz="1600" dirty="0">
                <a:latin typeface="Comic Sans MS" pitchFamily="66" charset="0"/>
              </a:rPr>
              <a:t>Chapter 7:  Money and Time </a:t>
            </a:r>
          </a:p>
          <a:p>
            <a:pPr marL="285750" indent="-285750">
              <a:buFont typeface="Arial" panose="020B0604020202020204" pitchFamily="34" charset="0"/>
              <a:buChar char="•"/>
            </a:pPr>
            <a:r>
              <a:rPr lang="en-US" sz="1600" dirty="0">
                <a:latin typeface="Comic Sans MS" pitchFamily="66" charset="0"/>
              </a:rPr>
              <a:t>Chapter 8: Length in Customary Units </a:t>
            </a:r>
          </a:p>
          <a:p>
            <a:pPr marL="285750" indent="-285750">
              <a:buFont typeface="Arial" panose="020B0604020202020204" pitchFamily="34" charset="0"/>
              <a:buChar char="•"/>
            </a:pPr>
            <a:r>
              <a:rPr lang="en-US" sz="1600" dirty="0">
                <a:latin typeface="Comic Sans MS" pitchFamily="66" charset="0"/>
              </a:rPr>
              <a:t>Chapter 9:  Length in Metric Units </a:t>
            </a:r>
          </a:p>
          <a:p>
            <a:pPr marL="285750" indent="-285750">
              <a:buFont typeface="Arial" panose="020B0604020202020204" pitchFamily="34" charset="0"/>
              <a:buChar char="•"/>
            </a:pPr>
            <a:r>
              <a:rPr lang="en-US" sz="1600" dirty="0">
                <a:latin typeface="Comic Sans MS" pitchFamily="66" charset="0"/>
              </a:rPr>
              <a:t>Chapter 10:  Data </a:t>
            </a:r>
          </a:p>
          <a:p>
            <a:pPr marL="285750" indent="-285750">
              <a:buFont typeface="Arial" panose="020B0604020202020204" pitchFamily="34" charset="0"/>
              <a:buChar char="•"/>
            </a:pPr>
            <a:r>
              <a:rPr lang="en-US" sz="1600" dirty="0">
                <a:latin typeface="Comic Sans MS" pitchFamily="66" charset="0"/>
              </a:rPr>
              <a:t>Chapter 11:  Geometry and Fraction Concepts </a:t>
            </a:r>
          </a:p>
        </p:txBody>
      </p:sp>
      <p:sp>
        <p:nvSpPr>
          <p:cNvPr id="3" name="TextBox 2"/>
          <p:cNvSpPr txBox="1"/>
          <p:nvPr/>
        </p:nvSpPr>
        <p:spPr>
          <a:xfrm>
            <a:off x="838200" y="228600"/>
            <a:ext cx="5562600" cy="646331"/>
          </a:xfrm>
          <a:prstGeom prst="rect">
            <a:avLst/>
          </a:prstGeom>
          <a:noFill/>
        </p:spPr>
        <p:txBody>
          <a:bodyPr wrap="square" rtlCol="0">
            <a:spAutoFit/>
          </a:bodyPr>
          <a:lstStyle/>
          <a:p>
            <a:pPr algn="ctr"/>
            <a:r>
              <a:rPr lang="en-US" sz="3600" b="1" dirty="0">
                <a:latin typeface="Comic Sans MS" pitchFamily="66" charset="0"/>
              </a:rPr>
              <a:t>Go Math!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0" y="4419600"/>
            <a:ext cx="3276600" cy="2008515"/>
          </a:xfrm>
          <a:prstGeom prst="rect">
            <a:avLst/>
          </a:prstGeom>
        </p:spPr>
      </p:pic>
      <p:pic>
        <p:nvPicPr>
          <p:cNvPr id="5" name="Picture 4"/>
          <p:cNvPicPr>
            <a:picLocks noChangeAspect="1"/>
          </p:cNvPicPr>
          <p:nvPr/>
        </p:nvPicPr>
        <p:blipFill>
          <a:blip r:embed="rId3"/>
          <a:stretch>
            <a:fillRect/>
          </a:stretch>
        </p:blipFill>
        <p:spPr>
          <a:xfrm>
            <a:off x="6781800" y="457200"/>
            <a:ext cx="2115820" cy="2209800"/>
          </a:xfrm>
          <a:prstGeom prst="rect">
            <a:avLst/>
          </a:prstGeom>
        </p:spPr>
      </p:pic>
    </p:spTree>
    <p:extLst>
      <p:ext uri="{BB962C8B-B14F-4D97-AF65-F5344CB8AC3E}">
        <p14:creationId xmlns:p14="http://schemas.microsoft.com/office/powerpoint/2010/main" val="24978466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381000"/>
            <a:ext cx="7315200" cy="769441"/>
          </a:xfrm>
          <a:prstGeom prst="rect">
            <a:avLst/>
          </a:prstGeom>
          <a:noFill/>
        </p:spPr>
        <p:txBody>
          <a:bodyPr wrap="square" rtlCol="0">
            <a:spAutoFit/>
          </a:bodyPr>
          <a:lstStyle/>
          <a:p>
            <a:pPr algn="ctr"/>
            <a:r>
              <a:rPr lang="en-US" sz="4400" dirty="0">
                <a:latin typeface="Comic Sans MS" pitchFamily="66" charset="0"/>
              </a:rPr>
              <a:t>Math</a:t>
            </a:r>
          </a:p>
        </p:txBody>
      </p:sp>
      <p:sp>
        <p:nvSpPr>
          <p:cNvPr id="3" name="TextBox 2"/>
          <p:cNvSpPr txBox="1"/>
          <p:nvPr/>
        </p:nvSpPr>
        <p:spPr>
          <a:xfrm>
            <a:off x="304800" y="1454727"/>
            <a:ext cx="8458200" cy="5016758"/>
          </a:xfrm>
          <a:prstGeom prst="rect">
            <a:avLst/>
          </a:prstGeom>
          <a:noFill/>
        </p:spPr>
        <p:txBody>
          <a:bodyPr wrap="square" rtlCol="0">
            <a:spAutoFit/>
          </a:bodyPr>
          <a:lstStyle/>
          <a:p>
            <a:r>
              <a:rPr lang="en-US" sz="2000" b="1" u="sng" dirty="0">
                <a:latin typeface="Comic Sans MS" pitchFamily="66" charset="0"/>
              </a:rPr>
              <a:t>Homework:</a:t>
            </a:r>
          </a:p>
          <a:p>
            <a:r>
              <a:rPr lang="en-US" sz="2000" dirty="0">
                <a:latin typeface="Comic Sans MS" pitchFamily="66" charset="0"/>
              </a:rPr>
              <a:t>Home work sheets (Review the skills taught that day)</a:t>
            </a:r>
          </a:p>
          <a:p>
            <a:r>
              <a:rPr lang="en-US" sz="2000" dirty="0">
                <a:latin typeface="Comic Sans MS" pitchFamily="66" charset="0"/>
              </a:rPr>
              <a:t>(Sheets are torn out of their Go Math workbooks)</a:t>
            </a:r>
          </a:p>
          <a:p>
            <a:endParaRPr lang="en-US" sz="2000" dirty="0">
              <a:latin typeface="Comic Sans MS" pitchFamily="66" charset="0"/>
            </a:endParaRPr>
          </a:p>
          <a:p>
            <a:r>
              <a:rPr lang="en-US" sz="2000" b="1" u="sng" dirty="0">
                <a:latin typeface="Comic Sans MS" pitchFamily="66" charset="0"/>
              </a:rPr>
              <a:t>Family Newsletters:</a:t>
            </a:r>
          </a:p>
          <a:p>
            <a:pPr marL="457200" indent="-457200">
              <a:buFont typeface="Arial" pitchFamily="34" charset="0"/>
              <a:buChar char="•"/>
            </a:pPr>
            <a:r>
              <a:rPr lang="en-US" sz="2000" dirty="0">
                <a:latin typeface="Comic Sans MS" pitchFamily="66" charset="0"/>
              </a:rPr>
              <a:t>Skill/Concept Stated</a:t>
            </a:r>
          </a:p>
          <a:p>
            <a:pPr marL="457200" indent="-457200">
              <a:buFont typeface="Arial" pitchFamily="34" charset="0"/>
              <a:buChar char="•"/>
            </a:pPr>
            <a:r>
              <a:rPr lang="en-US" sz="2000" dirty="0">
                <a:latin typeface="Comic Sans MS" pitchFamily="66" charset="0"/>
              </a:rPr>
              <a:t>Vocabulary Words and definitions </a:t>
            </a:r>
          </a:p>
          <a:p>
            <a:pPr marL="457200" indent="-457200">
              <a:buFont typeface="Arial" pitchFamily="34" charset="0"/>
              <a:buChar char="•"/>
            </a:pPr>
            <a:r>
              <a:rPr lang="en-US" sz="2000" dirty="0">
                <a:latin typeface="Comic Sans MS" pitchFamily="66" charset="0"/>
              </a:rPr>
              <a:t>Home Activity </a:t>
            </a:r>
          </a:p>
          <a:p>
            <a:pPr marL="457200" indent="-457200">
              <a:buFont typeface="Arial" pitchFamily="34" charset="0"/>
              <a:buChar char="•"/>
            </a:pPr>
            <a:r>
              <a:rPr lang="en-US" sz="2000" dirty="0">
                <a:latin typeface="Comic Sans MS" pitchFamily="66" charset="0"/>
              </a:rPr>
              <a:t>Sent home at the beginning of each chapter</a:t>
            </a:r>
          </a:p>
          <a:p>
            <a:endParaRPr lang="en-US" sz="2000" dirty="0">
              <a:latin typeface="Comic Sans MS" pitchFamily="66" charset="0"/>
            </a:endParaRPr>
          </a:p>
          <a:p>
            <a:r>
              <a:rPr lang="en-US" sz="2000" b="1" u="sng" dirty="0">
                <a:latin typeface="Comic Sans MS" pitchFamily="66" charset="0"/>
              </a:rPr>
              <a:t>Mad Minutes:</a:t>
            </a:r>
          </a:p>
          <a:p>
            <a:r>
              <a:rPr lang="en-US" sz="2000" dirty="0">
                <a:latin typeface="Comic Sans MS" pitchFamily="66" charset="0"/>
              </a:rPr>
              <a:t>Probably starting in October, we will be doing “Mad Minutes” in basic addition and subtraction facts.  </a:t>
            </a:r>
          </a:p>
          <a:p>
            <a:pPr marL="457200" indent="-457200"/>
            <a:endParaRPr lang="en-US" sz="2000" b="1" u="sng" dirty="0">
              <a:latin typeface="Comic Sans MS" pitchFamily="66" charset="0"/>
            </a:endParaRPr>
          </a:p>
          <a:p>
            <a:pPr marL="457200" indent="-457200"/>
            <a:r>
              <a:rPr lang="en-US" sz="2000" b="1" u="sng" dirty="0">
                <a:latin typeface="Comic Sans MS" pitchFamily="66" charset="0"/>
              </a:rPr>
              <a:t>Grading:</a:t>
            </a:r>
          </a:p>
          <a:p>
            <a:pPr marL="457200" indent="-457200">
              <a:buFont typeface="Arial" pitchFamily="34" charset="0"/>
              <a:buChar char="•"/>
            </a:pPr>
            <a:r>
              <a:rPr lang="en-US" sz="2000" dirty="0">
                <a:latin typeface="Comic Sans MS" pitchFamily="66" charset="0"/>
              </a:rPr>
              <a:t>End of Chapter Test(s), Quizzes</a:t>
            </a:r>
          </a:p>
        </p:txBody>
      </p:sp>
      <p:pic>
        <p:nvPicPr>
          <p:cNvPr id="6146" name="Picture 2" descr="C:\Users\melissa\AppData\Local\Microsoft\Windows\Temporary Internet Files\Content.IE5\5M26GA1F\MC90043612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152400"/>
            <a:ext cx="1882775" cy="169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78423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6800" y="1104901"/>
            <a:ext cx="4495800" cy="523220"/>
          </a:xfrm>
          <a:prstGeom prst="rect">
            <a:avLst/>
          </a:prstGeom>
          <a:noFill/>
        </p:spPr>
        <p:txBody>
          <a:bodyPr wrap="square" rtlCol="0">
            <a:spAutoFit/>
          </a:bodyPr>
          <a:lstStyle/>
          <a:p>
            <a:pPr algn="ctr"/>
            <a:r>
              <a:rPr lang="en-US" sz="2800" b="1" dirty="0">
                <a:latin typeface="Comic Sans MS" pitchFamily="66" charset="0"/>
              </a:rPr>
              <a:t>Language Arts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164" y="152400"/>
            <a:ext cx="1550399" cy="1732289"/>
          </a:xfrm>
          <a:prstGeom prst="rect">
            <a:avLst/>
          </a:prstGeom>
        </p:spPr>
      </p:pic>
      <p:sp>
        <p:nvSpPr>
          <p:cNvPr id="5" name="Rectangle 4"/>
          <p:cNvSpPr/>
          <p:nvPr/>
        </p:nvSpPr>
        <p:spPr>
          <a:xfrm>
            <a:off x="1059976" y="2209800"/>
            <a:ext cx="7257197" cy="2463238"/>
          </a:xfrm>
          <a:prstGeom prst="rect">
            <a:avLst/>
          </a:prstGeom>
        </p:spPr>
        <p:txBody>
          <a:bodyPr wrap="square">
            <a:spAutoFit/>
          </a:bodyPr>
          <a:lstStyle/>
          <a:p>
            <a:pPr>
              <a:lnSpc>
                <a:spcPct val="107000"/>
              </a:lnSpc>
              <a:spcAft>
                <a:spcPts val="800"/>
              </a:spcAft>
            </a:pPr>
            <a:r>
              <a:rPr lang="en-US" i="1" dirty="0">
                <a:latin typeface="Calibri" panose="020F0502020204030204" pitchFamily="34" charset="0"/>
                <a:ea typeface="Calibri" panose="020F0502020204030204" pitchFamily="34" charset="0"/>
                <a:cs typeface="Times New Roman" panose="02020603050405020304" pitchFamily="18" charset="0"/>
              </a:rPr>
              <a:t>Journeys</a:t>
            </a:r>
            <a:r>
              <a:rPr lang="en-US" dirty="0">
                <a:latin typeface="Calibri" panose="020F0502020204030204" pitchFamily="34" charset="0"/>
                <a:ea typeface="Calibri" panose="020F0502020204030204" pitchFamily="34" charset="0"/>
                <a:cs typeface="Times New Roman" panose="02020603050405020304" pitchFamily="18" charset="0"/>
              </a:rPr>
              <a:t> is a K–6 comprehensive, research-based English Language Arts program built on the foundation of the proven </a:t>
            </a:r>
            <a:r>
              <a:rPr lang="en-US" i="1" dirty="0">
                <a:latin typeface="Calibri" panose="020F0502020204030204" pitchFamily="34" charset="0"/>
                <a:ea typeface="Calibri" panose="020F0502020204030204" pitchFamily="34" charset="0"/>
                <a:cs typeface="Times New Roman" panose="02020603050405020304" pitchFamily="18" charset="0"/>
              </a:rPr>
              <a:t>Journeys</a:t>
            </a:r>
            <a:r>
              <a:rPr lang="en-US" dirty="0">
                <a:latin typeface="Calibri" panose="020F0502020204030204" pitchFamily="34" charset="0"/>
                <a:ea typeface="Calibri" panose="020F0502020204030204" pitchFamily="34" charset="0"/>
                <a:cs typeface="Times New Roman" panose="02020603050405020304" pitchFamily="18" charset="0"/>
              </a:rPr>
              <a:t> instructional design that provides all students with a path to achieving rigorous standards with print and state-of-the-art digital components. Students are empowered by skill mastery, inspired by authentic, award-winning text, and are confident—confident in their problem-solving and critical-thinking skills, confident in their ability to analyze complex text, and confident that they are building the skills they need for college and careers.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59352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381000"/>
            <a:ext cx="5715000" cy="923330"/>
          </a:xfrm>
          <a:prstGeom prst="rect">
            <a:avLst/>
          </a:prstGeom>
          <a:noFill/>
        </p:spPr>
        <p:txBody>
          <a:bodyPr wrap="square" rtlCol="0">
            <a:spAutoFit/>
          </a:bodyPr>
          <a:lstStyle/>
          <a:p>
            <a:pPr algn="ctr"/>
            <a:r>
              <a:rPr lang="en-US" sz="5400" b="1" dirty="0">
                <a:latin typeface="Comic Sans MS" pitchFamily="66" charset="0"/>
              </a:rPr>
              <a:t>Spelling</a:t>
            </a:r>
          </a:p>
        </p:txBody>
      </p:sp>
      <p:sp>
        <p:nvSpPr>
          <p:cNvPr id="4" name="TextBox 3"/>
          <p:cNvSpPr txBox="1"/>
          <p:nvPr/>
        </p:nvSpPr>
        <p:spPr>
          <a:xfrm>
            <a:off x="1143000" y="1708983"/>
            <a:ext cx="7315200" cy="4401205"/>
          </a:xfrm>
          <a:prstGeom prst="rect">
            <a:avLst/>
          </a:prstGeom>
          <a:noFill/>
        </p:spPr>
        <p:txBody>
          <a:bodyPr wrap="square" rtlCol="0">
            <a:spAutoFit/>
          </a:bodyPr>
          <a:lstStyle/>
          <a:p>
            <a:pPr marL="285750" indent="-285750">
              <a:buFont typeface="Arial" pitchFamily="34" charset="0"/>
              <a:buChar char="•"/>
            </a:pPr>
            <a:endParaRPr lang="en-US" sz="2000" dirty="0">
              <a:latin typeface="Comic Sans MS" pitchFamily="66" charset="0"/>
            </a:endParaRPr>
          </a:p>
          <a:p>
            <a:pPr marL="285750" indent="-285750">
              <a:buFont typeface="Arial" pitchFamily="34" charset="0"/>
              <a:buChar char="•"/>
            </a:pPr>
            <a:r>
              <a:rPr lang="en-US" sz="2000" dirty="0">
                <a:latin typeface="Comic Sans MS" pitchFamily="66" charset="0"/>
              </a:rPr>
              <a:t>Words are tied in with the current reading story and phonics skill.</a:t>
            </a:r>
          </a:p>
          <a:p>
            <a:endParaRPr lang="en-US" sz="2000" dirty="0">
              <a:latin typeface="Comic Sans MS" pitchFamily="66" charset="0"/>
            </a:endParaRPr>
          </a:p>
          <a:p>
            <a:pPr marL="285750" indent="-285750">
              <a:buFont typeface="Arial" pitchFamily="34" charset="0"/>
              <a:buChar char="•"/>
            </a:pPr>
            <a:r>
              <a:rPr lang="en-US" sz="2000" dirty="0">
                <a:latin typeface="Comic Sans MS" pitchFamily="66" charset="0"/>
              </a:rPr>
              <a:t>New spelling patterns will be announced on the Stories Study Guide.</a:t>
            </a:r>
          </a:p>
          <a:p>
            <a:endParaRPr lang="en-US" sz="2000" dirty="0">
              <a:latin typeface="Comic Sans MS" pitchFamily="66" charset="0"/>
            </a:endParaRPr>
          </a:p>
          <a:p>
            <a:pPr marL="342900" indent="-342900">
              <a:buFont typeface="Arial" panose="020B0604020202020204" pitchFamily="34" charset="0"/>
              <a:buChar char="•"/>
            </a:pPr>
            <a:r>
              <a:rPr lang="en-US" sz="2000" dirty="0">
                <a:latin typeface="Comic Sans MS" pitchFamily="66" charset="0"/>
              </a:rPr>
              <a:t>There will </a:t>
            </a:r>
            <a:r>
              <a:rPr lang="en-US" sz="2000" b="1" u="sng" dirty="0">
                <a:latin typeface="Comic Sans MS" pitchFamily="66" charset="0"/>
              </a:rPr>
              <a:t>NO</a:t>
            </a:r>
            <a:r>
              <a:rPr lang="en-US" sz="2000" dirty="0">
                <a:latin typeface="Comic Sans MS" pitchFamily="66" charset="0"/>
              </a:rPr>
              <a:t> Spelling Tests this year!  The students will be assessed/tested on the Spelling pattern which is addressed each week on the Story Skills Test. </a:t>
            </a:r>
          </a:p>
          <a:p>
            <a:endParaRPr lang="en-US" sz="2000" dirty="0">
              <a:latin typeface="Comic Sans MS" pitchFamily="66" charset="0"/>
            </a:endParaRPr>
          </a:p>
          <a:p>
            <a:pPr marL="342900" indent="-342900">
              <a:buFont typeface="Arial" panose="020B0604020202020204" pitchFamily="34" charset="0"/>
              <a:buChar char="•"/>
            </a:pPr>
            <a:r>
              <a:rPr lang="en-US" sz="2000" dirty="0">
                <a:latin typeface="Comic Sans MS" pitchFamily="66" charset="0"/>
              </a:rPr>
              <a:t>The students practice the spelling pattern over the course of the week by phoneme mapping and word building.   </a:t>
            </a:r>
          </a:p>
        </p:txBody>
      </p:sp>
      <p:pic>
        <p:nvPicPr>
          <p:cNvPr id="8195" name="Picture 3" descr="C:\Users\melissa\AppData\Local\Microsoft\Windows\Temporary Internet Files\Content.IE5\5M26GA1F\MC90008905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47917" y="381000"/>
            <a:ext cx="1576883" cy="1597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0239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367145"/>
            <a:ext cx="7391400" cy="584775"/>
          </a:xfrm>
          <a:prstGeom prst="rect">
            <a:avLst/>
          </a:prstGeom>
          <a:noFill/>
        </p:spPr>
        <p:txBody>
          <a:bodyPr wrap="square" rtlCol="0">
            <a:spAutoFit/>
          </a:bodyPr>
          <a:lstStyle/>
          <a:p>
            <a:pPr algn="ctr"/>
            <a:r>
              <a:rPr lang="en-US" sz="3200" b="1" dirty="0">
                <a:latin typeface="Comic Sans MS" pitchFamily="66" charset="0"/>
              </a:rPr>
              <a:t>Spelling Practice Ideas/Homework</a:t>
            </a:r>
          </a:p>
        </p:txBody>
      </p:sp>
      <p:pic>
        <p:nvPicPr>
          <p:cNvPr id="9218" name="Picture 2" descr="C:\Users\melissa\AppData\Local\Microsoft\Windows\Temporary Internet Files\Content.IE5\5M26GA1F\MC90009479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3497616"/>
            <a:ext cx="1878594" cy="18858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24000" y="1447800"/>
            <a:ext cx="7162800" cy="2585323"/>
          </a:xfrm>
          <a:prstGeom prst="rect">
            <a:avLst/>
          </a:prstGeom>
          <a:noFill/>
        </p:spPr>
        <p:txBody>
          <a:bodyPr wrap="square" rtlCol="0">
            <a:spAutoFit/>
          </a:bodyPr>
          <a:lstStyle/>
          <a:p>
            <a:r>
              <a:rPr lang="en-US" dirty="0">
                <a:latin typeface="Comic Sans MS" pitchFamily="66" charset="0"/>
              </a:rPr>
              <a:t>See enclosed handout for detailed explanation of each activity.</a:t>
            </a:r>
          </a:p>
          <a:p>
            <a:r>
              <a:rPr lang="en-US" dirty="0">
                <a:latin typeface="Comic Sans MS" pitchFamily="66" charset="0"/>
              </a:rPr>
              <a:t>     * Spin and Spell(use the enclosed “spinner board”)</a:t>
            </a:r>
          </a:p>
          <a:p>
            <a:r>
              <a:rPr lang="en-US" dirty="0">
                <a:latin typeface="Comic Sans MS" pitchFamily="66" charset="0"/>
              </a:rPr>
              <a:t>     *  Word Scramble</a:t>
            </a:r>
          </a:p>
          <a:p>
            <a:r>
              <a:rPr lang="en-US" dirty="0">
                <a:latin typeface="Comic Sans MS" pitchFamily="66" charset="0"/>
              </a:rPr>
              <a:t>     *  Hang Man</a:t>
            </a:r>
          </a:p>
          <a:p>
            <a:r>
              <a:rPr lang="en-US" dirty="0">
                <a:latin typeface="Comic Sans MS" pitchFamily="66" charset="0"/>
              </a:rPr>
              <a:t>     *  ABC Order</a:t>
            </a:r>
          </a:p>
          <a:p>
            <a:r>
              <a:rPr lang="en-US" dirty="0">
                <a:latin typeface="Comic Sans MS" pitchFamily="66" charset="0"/>
              </a:rPr>
              <a:t>     *  Computer</a:t>
            </a:r>
          </a:p>
          <a:p>
            <a:r>
              <a:rPr lang="en-US" dirty="0">
                <a:latin typeface="Comic Sans MS" pitchFamily="66" charset="0"/>
              </a:rPr>
              <a:t>     *  Letter Tiles </a:t>
            </a:r>
          </a:p>
          <a:p>
            <a:r>
              <a:rPr lang="en-US" dirty="0">
                <a:latin typeface="Comic Sans MS" pitchFamily="66" charset="0"/>
              </a:rPr>
              <a:t>     *  Rhyming Words</a:t>
            </a:r>
          </a:p>
          <a:p>
            <a:r>
              <a:rPr lang="en-US" dirty="0">
                <a:latin typeface="Comic Sans MS" pitchFamily="66" charset="0"/>
              </a:rPr>
              <a:t>     *  Memory Game </a:t>
            </a:r>
          </a:p>
        </p:txBody>
      </p:sp>
    </p:spTree>
    <p:extLst>
      <p:ext uri="{BB962C8B-B14F-4D97-AF65-F5344CB8AC3E}">
        <p14:creationId xmlns:p14="http://schemas.microsoft.com/office/powerpoint/2010/main" val="1079524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457200"/>
            <a:ext cx="7467600" cy="830997"/>
          </a:xfrm>
          <a:prstGeom prst="rect">
            <a:avLst/>
          </a:prstGeom>
          <a:noFill/>
        </p:spPr>
        <p:txBody>
          <a:bodyPr wrap="square" rtlCol="0">
            <a:spAutoFit/>
          </a:bodyPr>
          <a:lstStyle/>
          <a:p>
            <a:pPr algn="ctr"/>
            <a:r>
              <a:rPr lang="en-US" sz="4800" b="1" u="sng" dirty="0">
                <a:latin typeface="Comic Sans MS" pitchFamily="66" charset="0"/>
              </a:rPr>
              <a:t>Classroom Rules </a:t>
            </a:r>
          </a:p>
        </p:txBody>
      </p:sp>
      <p:sp>
        <p:nvSpPr>
          <p:cNvPr id="5" name="TextBox 4"/>
          <p:cNvSpPr txBox="1"/>
          <p:nvPr/>
        </p:nvSpPr>
        <p:spPr>
          <a:xfrm>
            <a:off x="685800" y="1600200"/>
            <a:ext cx="7848600" cy="3908762"/>
          </a:xfrm>
          <a:prstGeom prst="rect">
            <a:avLst/>
          </a:prstGeom>
          <a:noFill/>
        </p:spPr>
        <p:txBody>
          <a:bodyPr wrap="square" rtlCol="0">
            <a:spAutoFit/>
          </a:bodyPr>
          <a:lstStyle/>
          <a:p>
            <a:pPr marL="457200" indent="-457200">
              <a:buAutoNum type="arabicPeriod"/>
            </a:pPr>
            <a:r>
              <a:rPr lang="en-US" sz="3200" dirty="0">
                <a:latin typeface="Comic Sans MS" pitchFamily="66" charset="0"/>
              </a:rPr>
              <a:t>Work quietly.</a:t>
            </a:r>
          </a:p>
          <a:p>
            <a:pPr marL="457200" indent="-457200">
              <a:buAutoNum type="arabicPeriod"/>
            </a:pPr>
            <a:r>
              <a:rPr lang="en-US" sz="3200" dirty="0">
                <a:latin typeface="Comic Sans MS" pitchFamily="66" charset="0"/>
              </a:rPr>
              <a:t>Follow directions.</a:t>
            </a:r>
          </a:p>
          <a:p>
            <a:pPr marL="457200" indent="-457200">
              <a:buAutoNum type="arabicPeriod"/>
            </a:pPr>
            <a:r>
              <a:rPr lang="en-US" sz="3200" dirty="0">
                <a:latin typeface="Comic Sans MS" pitchFamily="66" charset="0"/>
              </a:rPr>
              <a:t>Work and play safely.</a:t>
            </a:r>
          </a:p>
          <a:p>
            <a:pPr marL="457200" indent="-457200">
              <a:buAutoNum type="arabicPeriod"/>
            </a:pPr>
            <a:r>
              <a:rPr lang="en-US" sz="3200" dirty="0">
                <a:latin typeface="Comic Sans MS" pitchFamily="66" charset="0"/>
              </a:rPr>
              <a:t>Respect others’  property.</a:t>
            </a:r>
          </a:p>
          <a:p>
            <a:pPr marL="457200" indent="-457200">
              <a:buAutoNum type="arabicPeriod"/>
            </a:pPr>
            <a:r>
              <a:rPr lang="en-US" sz="3200" dirty="0">
                <a:latin typeface="Comic Sans MS" pitchFamily="66" charset="0"/>
              </a:rPr>
              <a:t>Keep to your own space.</a:t>
            </a:r>
          </a:p>
          <a:p>
            <a:pPr marL="457200" indent="-457200">
              <a:buAutoNum type="arabicPeriod"/>
            </a:pPr>
            <a:r>
              <a:rPr lang="en-US" sz="3200" dirty="0">
                <a:latin typeface="Comic Sans MS" pitchFamily="66" charset="0"/>
              </a:rPr>
              <a:t>Listen to others. </a:t>
            </a:r>
          </a:p>
          <a:p>
            <a:endParaRPr lang="en-US" sz="3200" dirty="0">
              <a:latin typeface="Comic Sans MS" pitchFamily="66" charset="0"/>
            </a:endParaRPr>
          </a:p>
          <a:p>
            <a:pPr marL="457200" indent="-457200" algn="ctr">
              <a:buAutoNum type="arabicPeriod"/>
            </a:pPr>
            <a:endParaRPr lang="en-US" sz="2400" dirty="0">
              <a:latin typeface="Comic Sans MS" pitchFamily="66" charset="0"/>
            </a:endParaRPr>
          </a:p>
        </p:txBody>
      </p:sp>
      <p:pic>
        <p:nvPicPr>
          <p:cNvPr id="5123" name="Picture 3" descr="C:\Users\melissa\AppData\Local\Microsoft\Windows\Temporary Internet Files\Content.IE5\1EUBA9K0\MM900041010[1].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3657600"/>
            <a:ext cx="2286000" cy="2509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8575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533400"/>
            <a:ext cx="6019800" cy="830997"/>
          </a:xfrm>
          <a:prstGeom prst="rect">
            <a:avLst/>
          </a:prstGeom>
          <a:noFill/>
        </p:spPr>
        <p:txBody>
          <a:bodyPr wrap="square" rtlCol="0">
            <a:spAutoFit/>
          </a:bodyPr>
          <a:lstStyle/>
          <a:p>
            <a:pPr algn="ctr"/>
            <a:r>
              <a:rPr lang="en-US" sz="4800" b="1" dirty="0">
                <a:latin typeface="Comic Sans MS" pitchFamily="66" charset="0"/>
              </a:rPr>
              <a:t>Reading</a:t>
            </a:r>
          </a:p>
        </p:txBody>
      </p:sp>
      <p:pic>
        <p:nvPicPr>
          <p:cNvPr id="10242" name="Picture 2" descr="C:\Users\melissa\AppData\Local\Microsoft\Windows\Temporary Internet Files\Content.IE5\0I47EPPQ\MP90044829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94565"/>
            <a:ext cx="2057400" cy="1524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3400" y="1447800"/>
            <a:ext cx="8001000" cy="5047536"/>
          </a:xfrm>
          <a:prstGeom prst="rect">
            <a:avLst/>
          </a:prstGeom>
          <a:noFill/>
        </p:spPr>
        <p:txBody>
          <a:bodyPr wrap="square" rtlCol="0">
            <a:spAutoFit/>
          </a:bodyPr>
          <a:lstStyle/>
          <a:p>
            <a:r>
              <a:rPr lang="en-US" sz="2800" b="1" u="sng" dirty="0">
                <a:latin typeface="Comic Sans MS" pitchFamily="66" charset="0"/>
              </a:rPr>
              <a:t>Homework will include:</a:t>
            </a:r>
          </a:p>
          <a:p>
            <a:endParaRPr lang="en-US" b="1" i="1" dirty="0">
              <a:latin typeface="Comic Sans MS" pitchFamily="66" charset="0"/>
            </a:endParaRPr>
          </a:p>
          <a:p>
            <a:pPr marL="342900" indent="-342900">
              <a:buFont typeface="Arial" pitchFamily="34" charset="0"/>
              <a:buChar char="•"/>
            </a:pPr>
            <a:r>
              <a:rPr lang="en-US" sz="2000" dirty="0">
                <a:latin typeface="Comic Sans MS" pitchFamily="66" charset="0"/>
              </a:rPr>
              <a:t>Refer to the reading study guides sent home at the start of each new story listing high frequency words and vocabulary.  They should be practiced nightly Monday-Thursday.   </a:t>
            </a:r>
          </a:p>
          <a:p>
            <a:endParaRPr lang="en-US" sz="2000" dirty="0">
              <a:latin typeface="Comic Sans MS" pitchFamily="66" charset="0"/>
            </a:endParaRPr>
          </a:p>
          <a:p>
            <a:pPr marL="342900" indent="-342900">
              <a:buFont typeface="Arial" pitchFamily="34" charset="0"/>
              <a:buChar char="•"/>
            </a:pPr>
            <a:r>
              <a:rPr lang="en-US" sz="2000" dirty="0">
                <a:latin typeface="Comic Sans MS" pitchFamily="66" charset="0"/>
              </a:rPr>
              <a:t>Review meanings of vocabulary and encourage the use of these words in daily conversation.</a:t>
            </a:r>
          </a:p>
          <a:p>
            <a:pPr marL="342900" indent="-342900">
              <a:buFont typeface="Arial" pitchFamily="34" charset="0"/>
              <a:buChar char="•"/>
            </a:pPr>
            <a:endParaRPr lang="en-US" sz="2000" dirty="0">
              <a:latin typeface="Comic Sans MS" pitchFamily="66" charset="0"/>
            </a:endParaRPr>
          </a:p>
          <a:p>
            <a:pPr marL="342900" indent="-342900">
              <a:buFont typeface="Arial" pitchFamily="34" charset="0"/>
              <a:buChar char="•"/>
            </a:pPr>
            <a:r>
              <a:rPr lang="en-US" sz="2000" dirty="0">
                <a:latin typeface="Comic Sans MS" pitchFamily="66" charset="0"/>
              </a:rPr>
              <a:t>Also, re-reading of the story before the test to practice comprehension and fluency.  This assignment is Thursday night.  (The students will be permitted to bring home their reading book the night before the test to re-read the story or they can listen to the story on Think Central.  </a:t>
            </a:r>
          </a:p>
          <a:p>
            <a:pPr marL="342900" indent="-342900">
              <a:buFont typeface="Arial" pitchFamily="34" charset="0"/>
              <a:buChar char="•"/>
            </a:pPr>
            <a:endParaRPr lang="en-US" dirty="0">
              <a:latin typeface="Comic Sans MS" pitchFamily="66" charset="0"/>
            </a:endParaRPr>
          </a:p>
          <a:p>
            <a:pPr marL="342900" indent="-342900">
              <a:buFont typeface="Arial" pitchFamily="34" charset="0"/>
              <a:buChar char="•"/>
            </a:pPr>
            <a:endParaRPr lang="en-US" dirty="0">
              <a:latin typeface="Comic Sans MS" pitchFamily="66" charset="0"/>
            </a:endParaRPr>
          </a:p>
        </p:txBody>
      </p:sp>
    </p:spTree>
    <p:extLst>
      <p:ext uri="{BB962C8B-B14F-4D97-AF65-F5344CB8AC3E}">
        <p14:creationId xmlns:p14="http://schemas.microsoft.com/office/powerpoint/2010/main" val="31717912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381000"/>
            <a:ext cx="5791200" cy="523220"/>
          </a:xfrm>
          <a:prstGeom prst="rect">
            <a:avLst/>
          </a:prstGeom>
          <a:noFill/>
        </p:spPr>
        <p:txBody>
          <a:bodyPr wrap="square" rtlCol="0">
            <a:spAutoFit/>
          </a:bodyPr>
          <a:lstStyle/>
          <a:p>
            <a:pPr algn="ctr"/>
            <a:r>
              <a:rPr lang="en-US" sz="2800" b="1" dirty="0">
                <a:latin typeface="Comic Sans MS" pitchFamily="66" charset="0"/>
              </a:rPr>
              <a:t>Reading Practice Ideas</a:t>
            </a:r>
          </a:p>
        </p:txBody>
      </p:sp>
      <p:pic>
        <p:nvPicPr>
          <p:cNvPr id="11266" name="Picture 2" descr="C:\Users\melissa\AppData\Local\Microsoft\Windows\Temporary Internet Files\Content.IE5\EH9U3BH1\MP90043949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566929"/>
            <a:ext cx="2173168" cy="145084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38200" y="1292353"/>
            <a:ext cx="7772400" cy="4893647"/>
          </a:xfrm>
          <a:prstGeom prst="rect">
            <a:avLst/>
          </a:prstGeom>
          <a:noFill/>
        </p:spPr>
        <p:txBody>
          <a:bodyPr wrap="square" rtlCol="0">
            <a:spAutoFit/>
          </a:bodyPr>
          <a:lstStyle/>
          <a:p>
            <a:r>
              <a:rPr lang="en-US" sz="2000" b="1" u="sng" dirty="0">
                <a:latin typeface="Comic Sans MS" pitchFamily="66" charset="0"/>
              </a:rPr>
              <a:t>For High Frequency Words &amp; Vocabulary:</a:t>
            </a:r>
          </a:p>
          <a:p>
            <a:r>
              <a:rPr lang="en-US" sz="1600" dirty="0">
                <a:latin typeface="Comic Sans MS" pitchFamily="66" charset="0"/>
              </a:rPr>
              <a:t>(see enclosed handout for detailed explanation of </a:t>
            </a:r>
          </a:p>
          <a:p>
            <a:r>
              <a:rPr lang="en-US" sz="1600" dirty="0">
                <a:latin typeface="Comic Sans MS" pitchFamily="66" charset="0"/>
              </a:rPr>
              <a:t>activity)</a:t>
            </a:r>
          </a:p>
          <a:p>
            <a:endParaRPr lang="en-US" sz="2000" dirty="0">
              <a:latin typeface="Comic Sans MS" pitchFamily="66" charset="0"/>
            </a:endParaRPr>
          </a:p>
          <a:p>
            <a:pPr marL="285750" indent="-285750">
              <a:buFont typeface="Arial" pitchFamily="34" charset="0"/>
              <a:buChar char="•"/>
            </a:pPr>
            <a:r>
              <a:rPr lang="en-US" sz="2000" dirty="0">
                <a:latin typeface="Comic Sans MS" pitchFamily="66" charset="0"/>
              </a:rPr>
              <a:t>Play “I Spy A Word”, giving clues for each word.(high frequency words)</a:t>
            </a:r>
          </a:p>
          <a:p>
            <a:pPr marL="285750" indent="-285750">
              <a:buFont typeface="Arial" pitchFamily="34" charset="0"/>
              <a:buChar char="•"/>
            </a:pPr>
            <a:r>
              <a:rPr lang="en-US" sz="2000" dirty="0">
                <a:latin typeface="Comic Sans MS" pitchFamily="66" charset="0"/>
              </a:rPr>
              <a:t>Say a sentence leaving out the word; your child identifies the missing word.(high frequency words and vocabulary)</a:t>
            </a:r>
          </a:p>
          <a:p>
            <a:pPr marL="285750" indent="-285750">
              <a:buFont typeface="Arial" pitchFamily="34" charset="0"/>
              <a:buChar char="•"/>
            </a:pPr>
            <a:r>
              <a:rPr lang="en-US" sz="2000" dirty="0">
                <a:latin typeface="Comic Sans MS" pitchFamily="66" charset="0"/>
              </a:rPr>
              <a:t>Try to create sentences using more than one of the words.(high frequency words and vocabulary)</a:t>
            </a:r>
          </a:p>
          <a:p>
            <a:pPr marL="285750" indent="-285750">
              <a:buFont typeface="Arial" pitchFamily="34" charset="0"/>
              <a:buChar char="•"/>
            </a:pPr>
            <a:r>
              <a:rPr lang="en-US" sz="2000" dirty="0">
                <a:latin typeface="Comic Sans MS" pitchFamily="66" charset="0"/>
              </a:rPr>
              <a:t>Put words in ABC order.(high frequency words)</a:t>
            </a:r>
          </a:p>
          <a:p>
            <a:pPr marL="285750" indent="-285750">
              <a:buFont typeface="Arial" pitchFamily="34" charset="0"/>
              <a:buChar char="•"/>
            </a:pPr>
            <a:r>
              <a:rPr lang="en-US" sz="2000" dirty="0">
                <a:latin typeface="Comic Sans MS" pitchFamily="66" charset="0"/>
              </a:rPr>
              <a:t>Identify familiar parts, sounds, etc.  (high frequency words)</a:t>
            </a:r>
          </a:p>
          <a:p>
            <a:pPr marL="285750" indent="-285750">
              <a:buFont typeface="Arial" pitchFamily="34" charset="0"/>
              <a:buChar char="•"/>
            </a:pPr>
            <a:r>
              <a:rPr lang="en-US" sz="2000" dirty="0">
                <a:latin typeface="Comic Sans MS" pitchFamily="66" charset="0"/>
              </a:rPr>
              <a:t>Refer to study guide sent home at the beginning of each story for “robust” vocabulary words and their definitions. Encourage your child to use their “new” vocabulary in conversation during the week.   </a:t>
            </a:r>
          </a:p>
        </p:txBody>
      </p:sp>
    </p:spTree>
    <p:extLst>
      <p:ext uri="{BB962C8B-B14F-4D97-AF65-F5344CB8AC3E}">
        <p14:creationId xmlns:p14="http://schemas.microsoft.com/office/powerpoint/2010/main" val="25363036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533400"/>
            <a:ext cx="6477000" cy="707886"/>
          </a:xfrm>
          <a:prstGeom prst="rect">
            <a:avLst/>
          </a:prstGeom>
          <a:noFill/>
        </p:spPr>
        <p:txBody>
          <a:bodyPr wrap="square" rtlCol="0">
            <a:spAutoFit/>
          </a:bodyPr>
          <a:lstStyle/>
          <a:p>
            <a:pPr algn="ctr"/>
            <a:r>
              <a:rPr lang="en-US" sz="4000" b="1" dirty="0">
                <a:latin typeface="Comic Sans MS" pitchFamily="66" charset="0"/>
              </a:rPr>
              <a:t>More Reading Practice</a:t>
            </a:r>
          </a:p>
        </p:txBody>
      </p:sp>
      <p:pic>
        <p:nvPicPr>
          <p:cNvPr id="12290" name="Picture 2" descr="C:\Users\melissa\AppData\Local\Microsoft\Windows\Temporary Internet Files\Content.IE5\1EUBA9K0\MP90044857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62700" y="4876800"/>
            <a:ext cx="2362200" cy="158130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66800" y="1056620"/>
            <a:ext cx="7239000" cy="3970318"/>
          </a:xfrm>
          <a:prstGeom prst="rect">
            <a:avLst/>
          </a:prstGeom>
          <a:noFill/>
        </p:spPr>
        <p:txBody>
          <a:bodyPr wrap="square" rtlCol="0">
            <a:spAutoFit/>
          </a:bodyPr>
          <a:lstStyle/>
          <a:p>
            <a:pPr marL="285750" indent="-285750">
              <a:buFont typeface="Arial" pitchFamily="34" charset="0"/>
              <a:buChar char="•"/>
            </a:pPr>
            <a:endParaRPr lang="en-US" sz="2800" dirty="0">
              <a:latin typeface="Comic Sans MS" pitchFamily="66" charset="0"/>
            </a:endParaRPr>
          </a:p>
          <a:p>
            <a:pPr marL="285750" indent="-285750">
              <a:buFont typeface="Arial" pitchFamily="34" charset="0"/>
              <a:buChar char="•"/>
            </a:pPr>
            <a:r>
              <a:rPr lang="en-US" sz="2800" dirty="0">
                <a:latin typeface="Comic Sans MS" pitchFamily="66" charset="0"/>
              </a:rPr>
              <a:t>Echo Read (You read, then your child “echoes” what you just read)</a:t>
            </a:r>
          </a:p>
          <a:p>
            <a:pPr marL="285750" indent="-285750">
              <a:buFont typeface="Arial" pitchFamily="34" charset="0"/>
              <a:buChar char="•"/>
            </a:pPr>
            <a:r>
              <a:rPr lang="en-US" sz="2800" dirty="0">
                <a:latin typeface="Comic Sans MS" pitchFamily="66" charset="0"/>
              </a:rPr>
              <a:t>Choral Read (Reading together at the same time)</a:t>
            </a:r>
          </a:p>
          <a:p>
            <a:pPr marL="285750" indent="-285750">
              <a:buFont typeface="Arial" pitchFamily="34" charset="0"/>
              <a:buChar char="•"/>
            </a:pPr>
            <a:r>
              <a:rPr lang="en-US" sz="2800" dirty="0">
                <a:latin typeface="Comic Sans MS" pitchFamily="66" charset="0"/>
              </a:rPr>
              <a:t>Leave out key words for your child to supply as your read.</a:t>
            </a:r>
          </a:p>
          <a:p>
            <a:pPr marL="285750" indent="-285750">
              <a:buFont typeface="Arial" pitchFamily="34" charset="0"/>
              <a:buChar char="•"/>
            </a:pPr>
            <a:r>
              <a:rPr lang="en-US" sz="2800" dirty="0">
                <a:latin typeface="Comic Sans MS" pitchFamily="66" charset="0"/>
              </a:rPr>
              <a:t>Identify words pertaining to skill being taught.  </a:t>
            </a:r>
          </a:p>
        </p:txBody>
      </p:sp>
    </p:spTree>
    <p:extLst>
      <p:ext uri="{BB962C8B-B14F-4D97-AF65-F5344CB8AC3E}">
        <p14:creationId xmlns:p14="http://schemas.microsoft.com/office/powerpoint/2010/main" val="12887435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533400"/>
            <a:ext cx="6781800" cy="584775"/>
          </a:xfrm>
          <a:prstGeom prst="rect">
            <a:avLst/>
          </a:prstGeom>
          <a:noFill/>
        </p:spPr>
        <p:txBody>
          <a:bodyPr wrap="square" rtlCol="0">
            <a:spAutoFit/>
          </a:bodyPr>
          <a:lstStyle/>
          <a:p>
            <a:pPr algn="ctr"/>
            <a:r>
              <a:rPr lang="en-US" sz="3200" b="1" dirty="0">
                <a:latin typeface="Comic Sans MS" pitchFamily="66" charset="0"/>
              </a:rPr>
              <a:t>Flex Groups/Math Groups </a:t>
            </a:r>
          </a:p>
        </p:txBody>
      </p:sp>
      <p:sp>
        <p:nvSpPr>
          <p:cNvPr id="3" name="TextBox 2"/>
          <p:cNvSpPr txBox="1"/>
          <p:nvPr/>
        </p:nvSpPr>
        <p:spPr>
          <a:xfrm>
            <a:off x="914400" y="1524000"/>
            <a:ext cx="7848600" cy="3477875"/>
          </a:xfrm>
          <a:prstGeom prst="rect">
            <a:avLst/>
          </a:prstGeom>
          <a:noFill/>
        </p:spPr>
        <p:txBody>
          <a:bodyPr wrap="square" rtlCol="0">
            <a:spAutoFit/>
          </a:bodyPr>
          <a:lstStyle/>
          <a:p>
            <a:r>
              <a:rPr lang="en-US" sz="2000" dirty="0">
                <a:latin typeface="Comic Sans MS" pitchFamily="66" charset="0"/>
              </a:rPr>
              <a:t>* Beginning end of September/beginning of October</a:t>
            </a:r>
          </a:p>
          <a:p>
            <a:pPr marL="285750" indent="-285750">
              <a:buFont typeface="Arial" pitchFamily="34" charset="0"/>
              <a:buChar char="•"/>
            </a:pPr>
            <a:r>
              <a:rPr lang="en-US" sz="2000" dirty="0">
                <a:latin typeface="Comic Sans MS" pitchFamily="66" charset="0"/>
              </a:rPr>
              <a:t>Entire second grade involved</a:t>
            </a:r>
          </a:p>
          <a:p>
            <a:pPr marL="285750" indent="-285750">
              <a:buFont typeface="Arial" pitchFamily="34" charset="0"/>
              <a:buChar char="•"/>
            </a:pPr>
            <a:r>
              <a:rPr lang="en-US" sz="2000" dirty="0">
                <a:latin typeface="Comic Sans MS" pitchFamily="66" charset="0"/>
              </a:rPr>
              <a:t>Focus:  to improve different components of reading(phonics, fluency, comprehension, etc.)</a:t>
            </a:r>
          </a:p>
          <a:p>
            <a:pPr marL="285750" indent="-285750">
              <a:buFont typeface="Arial" pitchFamily="34" charset="0"/>
              <a:buChar char="•"/>
            </a:pPr>
            <a:r>
              <a:rPr lang="en-US" sz="2000" dirty="0">
                <a:latin typeface="Comic Sans MS" pitchFamily="66" charset="0"/>
              </a:rPr>
              <a:t>Focus:  to improve components of math(fact fluency, etc.)</a:t>
            </a:r>
          </a:p>
          <a:p>
            <a:pPr marL="285750" indent="-285750">
              <a:buFont typeface="Arial" pitchFamily="34" charset="0"/>
              <a:buChar char="•"/>
            </a:pPr>
            <a:r>
              <a:rPr lang="en-US" sz="2000" dirty="0">
                <a:latin typeface="Comic Sans MS" pitchFamily="66" charset="0"/>
              </a:rPr>
              <a:t>Students will be grouped by ability level and needs</a:t>
            </a:r>
          </a:p>
          <a:p>
            <a:pPr marL="285750" indent="-285750">
              <a:buFont typeface="Arial" pitchFamily="34" charset="0"/>
              <a:buChar char="•"/>
            </a:pPr>
            <a:r>
              <a:rPr lang="en-US" sz="2000" dirty="0">
                <a:latin typeface="Comic Sans MS" pitchFamily="66" charset="0"/>
              </a:rPr>
              <a:t>Flex Groups daily for approximately 30 minutes </a:t>
            </a:r>
          </a:p>
          <a:p>
            <a:pPr marL="285750" indent="-285750">
              <a:buFont typeface="Arial" pitchFamily="34" charset="0"/>
              <a:buChar char="•"/>
            </a:pPr>
            <a:r>
              <a:rPr lang="en-US" sz="2000" dirty="0">
                <a:latin typeface="Comic Sans MS" pitchFamily="66" charset="0"/>
              </a:rPr>
              <a:t>Math Groups daily for 15 minutes</a:t>
            </a:r>
          </a:p>
          <a:p>
            <a:pPr marL="285750" indent="-285750">
              <a:buFont typeface="Arial" pitchFamily="34" charset="0"/>
              <a:buChar char="•"/>
            </a:pPr>
            <a:r>
              <a:rPr lang="en-US" sz="2000" dirty="0">
                <a:latin typeface="Comic Sans MS" pitchFamily="66" charset="0"/>
              </a:rPr>
              <a:t>Several staff members leading groups</a:t>
            </a:r>
          </a:p>
          <a:p>
            <a:br>
              <a:rPr lang="en-US" sz="2000" dirty="0"/>
            </a:br>
            <a:endParaRPr lang="en-US" sz="2000" dirty="0">
              <a:latin typeface="Comic Sans MS" pitchFamily="66" charset="0"/>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2350" y="4267200"/>
            <a:ext cx="2552700" cy="2067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92460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descr="C:\Users\melissa\AppData\Local\Microsoft\Windows\Temporary Internet Files\Content.IE5\5M26GA1F\MC90025126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399" y="761999"/>
            <a:ext cx="1548935" cy="1524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86200" y="1219200"/>
            <a:ext cx="4343400" cy="707886"/>
          </a:xfrm>
          <a:prstGeom prst="rect">
            <a:avLst/>
          </a:prstGeom>
          <a:noFill/>
        </p:spPr>
        <p:txBody>
          <a:bodyPr wrap="square" rtlCol="0">
            <a:spAutoFit/>
          </a:bodyPr>
          <a:lstStyle/>
          <a:p>
            <a:pPr algn="ctr"/>
            <a:r>
              <a:rPr lang="en-US" sz="4000" b="1" dirty="0">
                <a:latin typeface="Comic Sans MS" pitchFamily="66" charset="0"/>
              </a:rPr>
              <a:t>Report Cards</a:t>
            </a:r>
          </a:p>
        </p:txBody>
      </p:sp>
      <p:sp>
        <p:nvSpPr>
          <p:cNvPr id="3" name="TextBox 2"/>
          <p:cNvSpPr txBox="1"/>
          <p:nvPr/>
        </p:nvSpPr>
        <p:spPr>
          <a:xfrm>
            <a:off x="969818" y="2286000"/>
            <a:ext cx="7543800" cy="3877985"/>
          </a:xfrm>
          <a:prstGeom prst="rect">
            <a:avLst/>
          </a:prstGeom>
          <a:noFill/>
        </p:spPr>
        <p:txBody>
          <a:bodyPr wrap="square" rtlCol="0">
            <a:spAutoFit/>
          </a:bodyPr>
          <a:lstStyle/>
          <a:p>
            <a:r>
              <a:rPr lang="en-US" sz="1600" b="1" u="sng" dirty="0">
                <a:latin typeface="Comic Sans MS" pitchFamily="66" charset="0"/>
              </a:rPr>
              <a:t>Subject Graded:</a:t>
            </a:r>
          </a:p>
          <a:p>
            <a:r>
              <a:rPr lang="en-US" sz="1600" dirty="0">
                <a:latin typeface="Comic Sans MS" pitchFamily="66" charset="0"/>
              </a:rPr>
              <a:t>* Reading	* Social Studies </a:t>
            </a:r>
          </a:p>
          <a:p>
            <a:r>
              <a:rPr lang="en-US" sz="1600" dirty="0">
                <a:latin typeface="Comic Sans MS" pitchFamily="66" charset="0"/>
              </a:rPr>
              <a:t>* Spelling	* Science</a:t>
            </a:r>
          </a:p>
          <a:p>
            <a:r>
              <a:rPr lang="en-US" sz="1600" dirty="0">
                <a:latin typeface="Comic Sans MS" pitchFamily="66" charset="0"/>
              </a:rPr>
              <a:t>* Grammar</a:t>
            </a:r>
          </a:p>
          <a:p>
            <a:r>
              <a:rPr lang="en-US" sz="1600" dirty="0">
                <a:latin typeface="Comic Sans MS" pitchFamily="66" charset="0"/>
              </a:rPr>
              <a:t>* Math</a:t>
            </a:r>
          </a:p>
          <a:p>
            <a:endParaRPr lang="en-US" sz="1600" dirty="0">
              <a:latin typeface="Comic Sans MS" pitchFamily="66" charset="0"/>
            </a:endParaRPr>
          </a:p>
          <a:p>
            <a:r>
              <a:rPr lang="en-US" sz="1600" b="1" u="sng" dirty="0">
                <a:latin typeface="Comic Sans MS" pitchFamily="66" charset="0"/>
              </a:rPr>
              <a:t>Graded Scale:</a:t>
            </a:r>
          </a:p>
          <a:p>
            <a:r>
              <a:rPr lang="en-US" sz="1600" dirty="0">
                <a:latin typeface="Comic Sans MS" pitchFamily="66" charset="0"/>
              </a:rPr>
              <a:t>100%-90% A              79%-70%C                59% &amp; Below—failing</a:t>
            </a:r>
          </a:p>
          <a:p>
            <a:r>
              <a:rPr lang="en-US" sz="1600" dirty="0">
                <a:latin typeface="Comic Sans MS" pitchFamily="66" charset="0"/>
              </a:rPr>
              <a:t>89%-80%B                 69%-60%D</a:t>
            </a:r>
          </a:p>
          <a:p>
            <a:endParaRPr lang="en-US" sz="1600" dirty="0">
              <a:latin typeface="Comic Sans MS" pitchFamily="66" charset="0"/>
            </a:endParaRPr>
          </a:p>
          <a:p>
            <a:r>
              <a:rPr lang="en-US" sz="1600" b="1" u="sng" dirty="0" err="1">
                <a:latin typeface="Comic Sans MS" pitchFamily="66" charset="0"/>
              </a:rPr>
              <a:t>Misc</a:t>
            </a:r>
            <a:r>
              <a:rPr lang="en-US" sz="1600" b="1" u="sng" dirty="0">
                <a:latin typeface="Comic Sans MS" pitchFamily="66" charset="0"/>
              </a:rPr>
              <a:t>:  </a:t>
            </a:r>
          </a:p>
          <a:p>
            <a:pPr marL="285750" indent="-285750">
              <a:buFont typeface="Arial" pitchFamily="34" charset="0"/>
              <a:buChar char="•"/>
            </a:pPr>
            <a:r>
              <a:rPr lang="en-US" sz="1600" dirty="0">
                <a:latin typeface="Comic Sans MS" pitchFamily="66" charset="0"/>
              </a:rPr>
              <a:t>Evaluated every 9 weeks</a:t>
            </a:r>
          </a:p>
          <a:p>
            <a:pPr marL="285750" indent="-285750">
              <a:buFont typeface="Arial" pitchFamily="34" charset="0"/>
              <a:buChar char="•"/>
            </a:pPr>
            <a:r>
              <a:rPr lang="en-US" sz="1600" dirty="0">
                <a:latin typeface="Comic Sans MS" pitchFamily="66" charset="0"/>
              </a:rPr>
              <a:t>Class participation and effort are considered when grading.</a:t>
            </a:r>
          </a:p>
          <a:p>
            <a:pPr marL="285750" indent="-285750">
              <a:buFont typeface="Arial" pitchFamily="34" charset="0"/>
              <a:buChar char="•"/>
            </a:pPr>
            <a:r>
              <a:rPr lang="en-US" sz="1600" dirty="0">
                <a:latin typeface="Comic Sans MS" pitchFamily="66" charset="0"/>
              </a:rPr>
              <a:t>Homework is small portion of the grade.  </a:t>
            </a:r>
          </a:p>
          <a:p>
            <a:endParaRPr lang="en-US" dirty="0">
              <a:latin typeface="Comic Sans MS" pitchFamily="66" charset="0"/>
            </a:endParaRPr>
          </a:p>
        </p:txBody>
      </p:sp>
    </p:spTree>
    <p:extLst>
      <p:ext uri="{BB962C8B-B14F-4D97-AF65-F5344CB8AC3E}">
        <p14:creationId xmlns:p14="http://schemas.microsoft.com/office/powerpoint/2010/main" val="5691191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304800"/>
            <a:ext cx="6400800" cy="830997"/>
          </a:xfrm>
          <a:prstGeom prst="rect">
            <a:avLst/>
          </a:prstGeom>
          <a:noFill/>
        </p:spPr>
        <p:txBody>
          <a:bodyPr wrap="square" rtlCol="0">
            <a:spAutoFit/>
          </a:bodyPr>
          <a:lstStyle/>
          <a:p>
            <a:pPr algn="ctr"/>
            <a:r>
              <a:rPr lang="en-US" sz="4800" dirty="0">
                <a:latin typeface="Comic Sans MS" panose="030F0702030302020204" pitchFamily="66" charset="0"/>
              </a:rPr>
              <a:t>Water Bottles </a:t>
            </a:r>
          </a:p>
        </p:txBody>
      </p:sp>
      <p:sp>
        <p:nvSpPr>
          <p:cNvPr id="3" name="TextBox 2"/>
          <p:cNvSpPr txBox="1"/>
          <p:nvPr/>
        </p:nvSpPr>
        <p:spPr>
          <a:xfrm>
            <a:off x="3657600" y="1676400"/>
            <a:ext cx="4876800" cy="4893647"/>
          </a:xfrm>
          <a:prstGeom prst="rect">
            <a:avLst/>
          </a:prstGeom>
          <a:noFill/>
        </p:spPr>
        <p:txBody>
          <a:bodyPr wrap="square" rtlCol="0">
            <a:spAutoFit/>
          </a:bodyPr>
          <a:lstStyle/>
          <a:p>
            <a:r>
              <a:rPr lang="en-US" sz="2400" dirty="0">
                <a:latin typeface="Comic Sans MS" pitchFamily="66" charset="0"/>
              </a:rPr>
              <a:t>Water bottles are allowed when students are in the classroom.  </a:t>
            </a:r>
          </a:p>
          <a:p>
            <a:endParaRPr lang="en-US" sz="2400" dirty="0">
              <a:latin typeface="Comic Sans MS" pitchFamily="66" charset="0"/>
            </a:endParaRPr>
          </a:p>
          <a:p>
            <a:r>
              <a:rPr lang="en-US" sz="2400" dirty="0">
                <a:latin typeface="Comic Sans MS" pitchFamily="66" charset="0"/>
              </a:rPr>
              <a:t>Please make sure your child’s name is written on the bottle. </a:t>
            </a:r>
          </a:p>
          <a:p>
            <a:endParaRPr lang="en-US" sz="2400" dirty="0">
              <a:latin typeface="Comic Sans MS" pitchFamily="66" charset="0"/>
            </a:endParaRPr>
          </a:p>
          <a:p>
            <a:r>
              <a:rPr lang="en-US" sz="2400" dirty="0">
                <a:latin typeface="Comic Sans MS" pitchFamily="66" charset="0"/>
              </a:rPr>
              <a:t>Water only—Please not Gatorade, Juice, Pop, etc. </a:t>
            </a:r>
          </a:p>
          <a:p>
            <a:endParaRPr lang="en-US" sz="2400" dirty="0">
              <a:latin typeface="Comic Sans MS" pitchFamily="66" charset="0"/>
            </a:endParaRPr>
          </a:p>
          <a:p>
            <a:r>
              <a:rPr lang="en-US" sz="2400" dirty="0">
                <a:latin typeface="Comic Sans MS" pitchFamily="66" charset="0"/>
              </a:rPr>
              <a:t>Students are responsible for taking their water bottle home at the end of each day and refill for the next day!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447800"/>
            <a:ext cx="2975610" cy="5410200"/>
          </a:xfrm>
          <a:prstGeom prst="rect">
            <a:avLst/>
          </a:prstGeom>
        </p:spPr>
      </p:pic>
    </p:spTree>
    <p:extLst>
      <p:ext uri="{BB962C8B-B14F-4D97-AF65-F5344CB8AC3E}">
        <p14:creationId xmlns:p14="http://schemas.microsoft.com/office/powerpoint/2010/main" val="37778279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394019"/>
            <a:ext cx="6705600" cy="584775"/>
          </a:xfrm>
          <a:prstGeom prst="rect">
            <a:avLst/>
          </a:prstGeom>
          <a:noFill/>
        </p:spPr>
        <p:txBody>
          <a:bodyPr wrap="square" rtlCol="0">
            <a:spAutoFit/>
          </a:bodyPr>
          <a:lstStyle/>
          <a:p>
            <a:pPr algn="ctr"/>
            <a:r>
              <a:rPr lang="en-US" sz="3200" b="1" dirty="0">
                <a:latin typeface="Comic Sans MS" pitchFamily="66" charset="0"/>
              </a:rPr>
              <a:t>Misc. </a:t>
            </a:r>
          </a:p>
        </p:txBody>
      </p:sp>
      <p:pic>
        <p:nvPicPr>
          <p:cNvPr id="16386" name="Picture 2" descr="C:\Users\melissa\AppData\Local\Microsoft\Windows\Temporary Internet Files\Content.IE5\5M26GA1F\MC9002821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5334000"/>
            <a:ext cx="1143000" cy="123732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978794"/>
            <a:ext cx="8534400" cy="3908762"/>
          </a:xfrm>
          <a:prstGeom prst="rect">
            <a:avLst/>
          </a:prstGeom>
          <a:noFill/>
        </p:spPr>
        <p:txBody>
          <a:bodyPr wrap="square" rtlCol="0">
            <a:spAutoFit/>
          </a:bodyPr>
          <a:lstStyle/>
          <a:p>
            <a:endParaRPr lang="en-US" sz="1400" dirty="0">
              <a:latin typeface="Comic Sans MS" pitchFamily="66" charset="0"/>
            </a:endParaRPr>
          </a:p>
          <a:p>
            <a:pPr marL="285750" indent="-285750">
              <a:buFont typeface="Arial" panose="020B0604020202020204" pitchFamily="34" charset="0"/>
              <a:buChar char="•"/>
            </a:pPr>
            <a:r>
              <a:rPr lang="en-US" dirty="0">
                <a:latin typeface="Comic Sans MS" pitchFamily="66" charset="0"/>
              </a:rPr>
              <a:t>Our classroom is air conditioned.  I have encouraged the students either to dress in layers and they can take it off if they are hot.  Also, students could keep a “hoodie” or light jacket in their locker or book bag if they get cold! </a:t>
            </a:r>
          </a:p>
          <a:p>
            <a:r>
              <a:rPr lang="en-US" dirty="0">
                <a:latin typeface="Comic Sans MS" pitchFamily="66" charset="0"/>
              </a:rPr>
              <a:t> </a:t>
            </a:r>
          </a:p>
          <a:p>
            <a:pPr marL="457200" indent="-457200">
              <a:buFont typeface="Arial" pitchFamily="34" charset="0"/>
              <a:buChar char="•"/>
            </a:pPr>
            <a:r>
              <a:rPr lang="en-US" dirty="0">
                <a:latin typeface="Comic Sans MS" pitchFamily="66" charset="0"/>
              </a:rPr>
              <a:t>If you are going to send home “Birthday” Invitations through the school, only send them in if everyone in the class is invited.(School Policy)</a:t>
            </a:r>
          </a:p>
          <a:p>
            <a:pPr marL="457200" indent="-457200">
              <a:buFont typeface="Arial" pitchFamily="34" charset="0"/>
              <a:buChar char="•"/>
            </a:pPr>
            <a:endParaRPr lang="en-US" dirty="0">
              <a:latin typeface="Comic Sans MS" pitchFamily="66" charset="0"/>
            </a:endParaRPr>
          </a:p>
          <a:p>
            <a:pPr marL="457200" indent="-457200">
              <a:buFont typeface="Arial" pitchFamily="34" charset="0"/>
              <a:buChar char="•"/>
            </a:pPr>
            <a:r>
              <a:rPr lang="en-US" dirty="0">
                <a:latin typeface="Comic Sans MS" pitchFamily="66" charset="0"/>
              </a:rPr>
              <a:t>If you would like to send in a birthday treat for your student.  Please contact me at </a:t>
            </a:r>
            <a:r>
              <a:rPr lang="en-US" dirty="0">
                <a:latin typeface="Comic Sans MS" pitchFamily="66" charset="0"/>
                <a:hlinkClick r:id="rId4"/>
              </a:rPr>
              <a:t>mmccurdy@goldenrams.com</a:t>
            </a:r>
            <a:r>
              <a:rPr lang="en-US" dirty="0">
                <a:latin typeface="Comic Sans MS" pitchFamily="66" charset="0"/>
              </a:rPr>
              <a:t> or (724)224-0300, ext. 111.  Also, pre-packaged treats are permitted to be brought in the day of the parties for the students to take home and enjoy later.  Watch your child’s weekly newsletter for party dates! </a:t>
            </a:r>
          </a:p>
        </p:txBody>
      </p:sp>
    </p:spTree>
    <p:extLst>
      <p:ext uri="{BB962C8B-B14F-4D97-AF65-F5344CB8AC3E}">
        <p14:creationId xmlns:p14="http://schemas.microsoft.com/office/powerpoint/2010/main" val="26536736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457200"/>
            <a:ext cx="7315200" cy="707886"/>
          </a:xfrm>
          <a:prstGeom prst="rect">
            <a:avLst/>
          </a:prstGeom>
          <a:noFill/>
        </p:spPr>
        <p:txBody>
          <a:bodyPr wrap="square" rtlCol="0">
            <a:spAutoFit/>
          </a:bodyPr>
          <a:lstStyle/>
          <a:p>
            <a:pPr algn="ctr"/>
            <a:r>
              <a:rPr lang="en-US" sz="4000" b="1" dirty="0">
                <a:latin typeface="Comic Sans MS" pitchFamily="66" charset="0"/>
              </a:rPr>
              <a:t>Miss McCurdy’s Webpage </a:t>
            </a:r>
          </a:p>
        </p:txBody>
      </p:sp>
      <p:pic>
        <p:nvPicPr>
          <p:cNvPr id="15362" name="Picture 2" descr="C:\Users\melissa\AppData\Local\Microsoft\Windows\Temporary Internet Files\Content.IE5\0I47EPPQ\MC90029019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210493"/>
            <a:ext cx="1622973" cy="154210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3400" y="1411793"/>
            <a:ext cx="7162800" cy="5386090"/>
          </a:xfrm>
          <a:prstGeom prst="rect">
            <a:avLst/>
          </a:prstGeom>
          <a:noFill/>
        </p:spPr>
        <p:txBody>
          <a:bodyPr wrap="square" rtlCol="0">
            <a:spAutoFit/>
          </a:bodyPr>
          <a:lstStyle/>
          <a:p>
            <a:r>
              <a:rPr lang="en-US" sz="1600" dirty="0">
                <a:latin typeface="Comic Sans MS" pitchFamily="66" charset="0"/>
              </a:rPr>
              <a:t>As a communication tool between  you and I, I have made a webpage which I change frequently to show what we are  learning in Second Grade.  </a:t>
            </a:r>
            <a:r>
              <a:rPr lang="en-US" sz="1600" b="1" u="sng" dirty="0">
                <a:latin typeface="Comic Sans MS" pitchFamily="66" charset="0"/>
              </a:rPr>
              <a:t>Follow the following steps to access Miss McCurdy’s Webpage.  </a:t>
            </a:r>
          </a:p>
          <a:p>
            <a:endParaRPr lang="en-US" sz="1600" dirty="0">
              <a:latin typeface="Comic Sans MS" pitchFamily="66" charset="0"/>
            </a:endParaRPr>
          </a:p>
          <a:p>
            <a:r>
              <a:rPr lang="en-US" sz="1600" dirty="0">
                <a:latin typeface="Comic Sans MS" pitchFamily="66" charset="0"/>
              </a:rPr>
              <a:t>    1.  Type in </a:t>
            </a:r>
            <a:r>
              <a:rPr lang="en-US" sz="1600" b="1" u="sng" dirty="0">
                <a:latin typeface="Comic Sans MS" pitchFamily="66" charset="0"/>
              </a:rPr>
              <a:t>www.goldenrams.com</a:t>
            </a:r>
            <a:r>
              <a:rPr lang="en-US" sz="1600" dirty="0">
                <a:latin typeface="Comic Sans MS" pitchFamily="66" charset="0"/>
              </a:rPr>
              <a:t> into the address bar</a:t>
            </a:r>
          </a:p>
          <a:p>
            <a:r>
              <a:rPr lang="en-US" sz="1600" dirty="0">
                <a:latin typeface="Comic Sans MS" pitchFamily="66" charset="0"/>
              </a:rPr>
              <a:t>    2.  On the Highlands website at the top right will be a tab which</a:t>
            </a:r>
          </a:p>
          <a:p>
            <a:r>
              <a:rPr lang="en-US" sz="1600" dirty="0">
                <a:latin typeface="Comic Sans MS" pitchFamily="66" charset="0"/>
              </a:rPr>
              <a:t>         says “Select a School.”  Click on “Highlands Elementary</a:t>
            </a:r>
          </a:p>
          <a:p>
            <a:r>
              <a:rPr lang="en-US" sz="1600" dirty="0">
                <a:latin typeface="Comic Sans MS" pitchFamily="66" charset="0"/>
              </a:rPr>
              <a:t>         School.”  </a:t>
            </a:r>
          </a:p>
          <a:p>
            <a:r>
              <a:rPr lang="en-US" sz="1600" dirty="0">
                <a:latin typeface="Comic Sans MS" pitchFamily="66" charset="0"/>
              </a:rPr>
              <a:t>    3.  When Highlands Elementary School’s webpage comes up, click</a:t>
            </a:r>
          </a:p>
          <a:p>
            <a:r>
              <a:rPr lang="en-US" sz="1600" dirty="0">
                <a:latin typeface="Comic Sans MS" pitchFamily="66" charset="0"/>
              </a:rPr>
              <a:t>         on the tab which says “teachers”.  </a:t>
            </a:r>
          </a:p>
          <a:p>
            <a:r>
              <a:rPr lang="en-US" sz="1600" dirty="0">
                <a:latin typeface="Comic Sans MS" pitchFamily="66" charset="0"/>
              </a:rPr>
              <a:t>    4.  Click on “MCCURDY, MELISSA”</a:t>
            </a:r>
          </a:p>
          <a:p>
            <a:r>
              <a:rPr lang="en-US" sz="1600" dirty="0">
                <a:latin typeface="Comic Sans MS" pitchFamily="66" charset="0"/>
              </a:rPr>
              <a:t>    5.  On the left hand side of our webpage is an index for you to</a:t>
            </a:r>
          </a:p>
          <a:p>
            <a:r>
              <a:rPr lang="en-US" sz="1600" dirty="0">
                <a:latin typeface="Comic Sans MS" pitchFamily="66" charset="0"/>
              </a:rPr>
              <a:t>          use.  </a:t>
            </a:r>
          </a:p>
          <a:p>
            <a:endParaRPr lang="en-US" dirty="0">
              <a:latin typeface="Comic Sans MS" pitchFamily="66" charset="0"/>
            </a:endParaRPr>
          </a:p>
          <a:p>
            <a:r>
              <a:rPr lang="en-US" dirty="0">
                <a:latin typeface="Comic Sans MS" pitchFamily="66" charset="0"/>
              </a:rPr>
              <a:t>           </a:t>
            </a:r>
            <a:r>
              <a:rPr lang="en-US" b="1" u="sng" dirty="0">
                <a:latin typeface="Comic Sans MS" pitchFamily="66" charset="0"/>
              </a:rPr>
              <a:t>ENJOY!  HAPPY SURFING!</a:t>
            </a:r>
          </a:p>
          <a:p>
            <a:endParaRPr lang="en-US" dirty="0">
              <a:latin typeface="Comic Sans MS" pitchFamily="66" charset="0"/>
            </a:endParaRPr>
          </a:p>
          <a:p>
            <a:pPr algn="ctr"/>
            <a:r>
              <a:rPr lang="en-US" dirty="0">
                <a:latin typeface="Comic Sans MS" pitchFamily="66" charset="0"/>
              </a:rPr>
              <a:t>*  I change my webpage daily!  Check often! </a:t>
            </a:r>
          </a:p>
          <a:p>
            <a:endParaRPr lang="en-US" sz="1600" dirty="0">
              <a:latin typeface="Comic Sans MS" pitchFamily="66" charset="0"/>
            </a:endParaRPr>
          </a:p>
          <a:p>
            <a:endParaRPr lang="en-US" sz="1600" dirty="0">
              <a:latin typeface="Comic Sans MS" pitchFamily="66" charset="0"/>
            </a:endParaRPr>
          </a:p>
          <a:p>
            <a:endParaRPr lang="en-US" sz="1600" dirty="0">
              <a:latin typeface="Comic Sans MS" pitchFamily="66" charset="0"/>
            </a:endParaRPr>
          </a:p>
          <a:p>
            <a:endParaRPr lang="en-US" sz="1600" dirty="0">
              <a:latin typeface="Comic Sans MS" pitchFamily="66" charset="0"/>
            </a:endParaRPr>
          </a:p>
        </p:txBody>
      </p:sp>
    </p:spTree>
    <p:extLst>
      <p:ext uri="{BB962C8B-B14F-4D97-AF65-F5344CB8AC3E}">
        <p14:creationId xmlns:p14="http://schemas.microsoft.com/office/powerpoint/2010/main" val="147702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457200"/>
            <a:ext cx="6248400" cy="769441"/>
          </a:xfrm>
          <a:prstGeom prst="rect">
            <a:avLst/>
          </a:prstGeom>
          <a:noFill/>
        </p:spPr>
        <p:txBody>
          <a:bodyPr wrap="square" rtlCol="0">
            <a:spAutoFit/>
          </a:bodyPr>
          <a:lstStyle/>
          <a:p>
            <a:pPr algn="ctr"/>
            <a:r>
              <a:rPr lang="en-US" sz="4400" b="1" dirty="0">
                <a:latin typeface="Comic Sans MS" pitchFamily="66" charset="0"/>
              </a:rPr>
              <a:t>Closing</a:t>
            </a:r>
          </a:p>
        </p:txBody>
      </p:sp>
      <p:pic>
        <p:nvPicPr>
          <p:cNvPr id="17410" name="Picture 2" descr="C:\Users\melissa\Pictures\Microsoft Clip Organizer\00410867.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37091" y="3124200"/>
            <a:ext cx="1870764" cy="24947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38200" y="1371600"/>
            <a:ext cx="5638800" cy="4678204"/>
          </a:xfrm>
          <a:prstGeom prst="rect">
            <a:avLst/>
          </a:prstGeom>
          <a:noFill/>
        </p:spPr>
        <p:txBody>
          <a:bodyPr wrap="square" rtlCol="0">
            <a:spAutoFit/>
          </a:bodyPr>
          <a:lstStyle/>
          <a:p>
            <a:pPr marL="285750" indent="-285750">
              <a:buFont typeface="Arial" pitchFamily="34" charset="0"/>
              <a:buChar char="•"/>
            </a:pPr>
            <a:r>
              <a:rPr lang="en-US" sz="2800" dirty="0">
                <a:latin typeface="Comic Sans MS" pitchFamily="66" charset="0"/>
              </a:rPr>
              <a:t>Questions?</a:t>
            </a:r>
          </a:p>
          <a:p>
            <a:pPr marL="285750" indent="-285750">
              <a:buFont typeface="Arial" pitchFamily="34" charset="0"/>
              <a:buChar char="•"/>
            </a:pPr>
            <a:r>
              <a:rPr lang="en-US" sz="2800" dirty="0">
                <a:latin typeface="Comic Sans MS" pitchFamily="66" charset="0"/>
              </a:rPr>
              <a:t>Thank You for attending!  I am looking forward to a great year with you and your child!</a:t>
            </a:r>
          </a:p>
          <a:p>
            <a:pPr marL="285750" indent="-285750">
              <a:buFont typeface="Arial" pitchFamily="34" charset="0"/>
              <a:buChar char="•"/>
            </a:pPr>
            <a:r>
              <a:rPr lang="en-US" sz="2800" dirty="0">
                <a:latin typeface="Comic Sans MS" pitchFamily="66" charset="0"/>
              </a:rPr>
              <a:t>Feel free to contact me by phone or e-mail:  </a:t>
            </a:r>
          </a:p>
          <a:p>
            <a:r>
              <a:rPr lang="en-US" sz="2800" b="1" u="sng" dirty="0">
                <a:latin typeface="Comic Sans MS" pitchFamily="66" charset="0"/>
              </a:rPr>
              <a:t>Phone:  </a:t>
            </a:r>
            <a:r>
              <a:rPr lang="en-US" sz="2800" dirty="0">
                <a:latin typeface="Comic Sans MS" pitchFamily="66" charset="0"/>
              </a:rPr>
              <a:t>(724) 224-0300, ext. 111</a:t>
            </a:r>
          </a:p>
          <a:p>
            <a:r>
              <a:rPr lang="en-US" sz="2800" b="1" u="sng" dirty="0">
                <a:latin typeface="Comic Sans MS" pitchFamily="66" charset="0"/>
              </a:rPr>
              <a:t>E-mail:  </a:t>
            </a:r>
          </a:p>
          <a:p>
            <a:r>
              <a:rPr lang="en-US" sz="2800" u="sng" dirty="0" err="1">
                <a:latin typeface="Comic Sans MS" pitchFamily="66" charset="0"/>
              </a:rPr>
              <a:t>mmccurdy</a:t>
            </a:r>
            <a:r>
              <a:rPr lang="en-US" sz="2800" u="sng" dirty="0">
                <a:latin typeface="Comic Sans MS" pitchFamily="66" charset="0"/>
              </a:rPr>
              <a:t>@ goldenrams.com</a:t>
            </a:r>
          </a:p>
          <a:p>
            <a:endParaRPr lang="en-US" dirty="0"/>
          </a:p>
        </p:txBody>
      </p:sp>
    </p:spTree>
    <p:extLst>
      <p:ext uri="{BB962C8B-B14F-4D97-AF65-F5344CB8AC3E}">
        <p14:creationId xmlns:p14="http://schemas.microsoft.com/office/powerpoint/2010/main" val="2388543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381000"/>
            <a:ext cx="5410200" cy="769441"/>
          </a:xfrm>
          <a:prstGeom prst="rect">
            <a:avLst/>
          </a:prstGeom>
          <a:noFill/>
        </p:spPr>
        <p:txBody>
          <a:bodyPr wrap="square" rtlCol="0">
            <a:spAutoFit/>
          </a:bodyPr>
          <a:lstStyle/>
          <a:p>
            <a:pPr algn="ctr"/>
            <a:r>
              <a:rPr lang="en-US" sz="4400" b="1" dirty="0">
                <a:latin typeface="Comic Sans MS" panose="030F0702030302020204" pitchFamily="66" charset="0"/>
              </a:rPr>
              <a:t>Class Dojo</a:t>
            </a:r>
          </a:p>
        </p:txBody>
      </p:sp>
      <p:sp>
        <p:nvSpPr>
          <p:cNvPr id="3" name="TextBox 2"/>
          <p:cNvSpPr txBox="1"/>
          <p:nvPr/>
        </p:nvSpPr>
        <p:spPr>
          <a:xfrm>
            <a:off x="533400" y="1524000"/>
            <a:ext cx="6096000" cy="4247317"/>
          </a:xfrm>
          <a:prstGeom prst="rect">
            <a:avLst/>
          </a:prstGeom>
          <a:noFill/>
        </p:spPr>
        <p:txBody>
          <a:bodyPr wrap="square" rtlCol="0">
            <a:spAutoFit/>
          </a:bodyPr>
          <a:lstStyle/>
          <a:p>
            <a:r>
              <a:rPr lang="en-US" dirty="0">
                <a:latin typeface="Comic Sans MS" panose="030F0702030302020204" pitchFamily="66" charset="0"/>
              </a:rPr>
              <a:t>*Class Dojo is a school communication platform that teachers, students, and families use every day to build close-knit communities by sharing what’s being learned in the classroom home through photos, videos, and messages.</a:t>
            </a:r>
          </a:p>
          <a:p>
            <a:endParaRPr lang="en-US" dirty="0">
              <a:latin typeface="Comic Sans MS" panose="030F0702030302020204" pitchFamily="66" charset="0"/>
            </a:endParaRPr>
          </a:p>
          <a:p>
            <a:r>
              <a:rPr lang="en-US" dirty="0">
                <a:latin typeface="Comic Sans MS" panose="030F0702030302020204" pitchFamily="66" charset="0"/>
              </a:rPr>
              <a:t>*Class Dojo will be used to show positive RAMS behaviors your child is exhibiting.  </a:t>
            </a:r>
          </a:p>
          <a:p>
            <a:endParaRPr lang="en-US" dirty="0">
              <a:latin typeface="Comic Sans MS" panose="030F0702030302020204" pitchFamily="66" charset="0"/>
            </a:endParaRPr>
          </a:p>
          <a:p>
            <a:r>
              <a:rPr lang="en-US" dirty="0">
                <a:latin typeface="Comic Sans MS" panose="030F0702030302020204" pitchFamily="66" charset="0"/>
              </a:rPr>
              <a:t>*Setting an Account information was emailed and sent home the first week of school.  Once you set up an account, you will get notifications about how your child is behaving in class.  </a:t>
            </a:r>
            <a:r>
              <a:rPr lang="en-US" b="1" u="sng" dirty="0">
                <a:latin typeface="Comic Sans MS" panose="030F0702030302020204" pitchFamily="66" charset="0"/>
              </a:rPr>
              <a:t>ALL</a:t>
            </a:r>
            <a:r>
              <a:rPr lang="en-US" dirty="0">
                <a:latin typeface="Comic Sans MS" panose="030F0702030302020204" pitchFamily="66" charset="0"/>
              </a:rPr>
              <a:t> Highlands Elementary School teachers are using Class Dojo.  </a:t>
            </a:r>
          </a:p>
          <a:p>
            <a:endParaRPr lang="en-US" dirty="0"/>
          </a:p>
        </p:txBody>
      </p:sp>
      <p:pic>
        <p:nvPicPr>
          <p:cNvPr id="4" name="Picture 3"/>
          <p:cNvPicPr>
            <a:picLocks noChangeAspect="1"/>
          </p:cNvPicPr>
          <p:nvPr/>
        </p:nvPicPr>
        <p:blipFill>
          <a:blip r:embed="rId2"/>
          <a:stretch>
            <a:fillRect/>
          </a:stretch>
        </p:blipFill>
        <p:spPr>
          <a:xfrm>
            <a:off x="6611203" y="138417"/>
            <a:ext cx="2462997" cy="2024047"/>
          </a:xfrm>
          <a:prstGeom prst="rect">
            <a:avLst/>
          </a:prstGeom>
        </p:spPr>
      </p:pic>
    </p:spTree>
    <p:extLst>
      <p:ext uri="{BB962C8B-B14F-4D97-AF65-F5344CB8AC3E}">
        <p14:creationId xmlns:p14="http://schemas.microsoft.com/office/powerpoint/2010/main" val="511947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1999" y="228600"/>
            <a:ext cx="8116485" cy="5047536"/>
          </a:xfrm>
          <a:prstGeom prst="rect">
            <a:avLst/>
          </a:prstGeom>
        </p:spPr>
        <p:txBody>
          <a:bodyPr wrap="square">
            <a:spAutoFit/>
          </a:bodyPr>
          <a:lstStyle/>
          <a:p>
            <a:pPr algn="ctr"/>
            <a:r>
              <a:rPr lang="en-US" sz="3200" b="1" dirty="0">
                <a:latin typeface="Comic Sans MS" panose="030F0702030302020204" pitchFamily="66" charset="0"/>
              </a:rPr>
              <a:t>Specials Schedule </a:t>
            </a:r>
          </a:p>
          <a:p>
            <a:pPr algn="ctr"/>
            <a:endParaRPr lang="en-US" dirty="0">
              <a:latin typeface="Comic Sans MS" panose="030F0702030302020204" pitchFamily="66" charset="0"/>
            </a:endParaRPr>
          </a:p>
          <a:p>
            <a:r>
              <a:rPr lang="en-US" sz="2400" dirty="0">
                <a:latin typeface="Comic Sans MS" panose="030F0702030302020204" pitchFamily="66" charset="0"/>
              </a:rPr>
              <a:t>Day 1:  Library</a:t>
            </a:r>
          </a:p>
          <a:p>
            <a:r>
              <a:rPr lang="en-US" sz="2400" dirty="0">
                <a:latin typeface="Comic Sans MS" panose="030F0702030302020204" pitchFamily="66" charset="0"/>
              </a:rPr>
              <a:t>Day 2:  Physical Education</a:t>
            </a:r>
          </a:p>
          <a:p>
            <a:r>
              <a:rPr lang="en-US" sz="2400" dirty="0">
                <a:latin typeface="Comic Sans MS" panose="030F0702030302020204" pitchFamily="66" charset="0"/>
              </a:rPr>
              <a:t>Day 3:  Art</a:t>
            </a:r>
          </a:p>
          <a:p>
            <a:r>
              <a:rPr lang="en-US" sz="2400" dirty="0">
                <a:latin typeface="Comic Sans MS" panose="030F0702030302020204" pitchFamily="66" charset="0"/>
              </a:rPr>
              <a:t>Day 4:  Music</a:t>
            </a:r>
          </a:p>
          <a:p>
            <a:r>
              <a:rPr lang="en-US" sz="2400" dirty="0">
                <a:latin typeface="Comic Sans MS" panose="030F0702030302020204" pitchFamily="66" charset="0"/>
              </a:rPr>
              <a:t>Day 5:  Computers</a:t>
            </a:r>
          </a:p>
          <a:p>
            <a:r>
              <a:rPr lang="en-US" sz="2400" dirty="0">
                <a:latin typeface="Comic Sans MS" panose="030F0702030302020204" pitchFamily="66" charset="0"/>
              </a:rPr>
              <a:t>Day 6:  Physical Education</a:t>
            </a:r>
          </a:p>
          <a:p>
            <a:r>
              <a:rPr lang="en-US" sz="2400" dirty="0">
                <a:latin typeface="Comic Sans MS" panose="030F0702030302020204" pitchFamily="66" charset="0"/>
              </a:rPr>
              <a:t>Day 7:  Art</a:t>
            </a:r>
          </a:p>
          <a:p>
            <a:r>
              <a:rPr lang="en-US" sz="2400" dirty="0">
                <a:latin typeface="Comic Sans MS" panose="030F0702030302020204" pitchFamily="66" charset="0"/>
              </a:rPr>
              <a:t>Day 8:  Music</a:t>
            </a:r>
          </a:p>
          <a:p>
            <a:r>
              <a:rPr lang="en-US" sz="2000" b="1" i="1" dirty="0">
                <a:latin typeface="Comic Sans MS" panose="030F0702030302020204" pitchFamily="66" charset="0"/>
              </a:rPr>
              <a:t>   </a:t>
            </a:r>
          </a:p>
          <a:p>
            <a:endParaRPr lang="en-US" sz="2000" b="1" i="1" dirty="0">
              <a:latin typeface="Comic Sans MS" panose="030F0702030302020204" pitchFamily="66" charset="0"/>
            </a:endParaRPr>
          </a:p>
          <a:p>
            <a:r>
              <a:rPr lang="en-US" sz="2000" b="1" dirty="0">
                <a:latin typeface="Comic Sans MS" panose="030F0702030302020204" pitchFamily="66" charset="0"/>
              </a:rPr>
              <a:t>**Check Weekly Calendar/Assignment Sheet or Classroom Newsletter for reference.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29400" y="5041910"/>
            <a:ext cx="2249085" cy="1623119"/>
          </a:xfrm>
          <a:prstGeom prst="rect">
            <a:avLst/>
          </a:prstGeom>
        </p:spPr>
      </p:pic>
    </p:spTree>
    <p:extLst>
      <p:ext uri="{BB962C8B-B14F-4D97-AF65-F5344CB8AC3E}">
        <p14:creationId xmlns:p14="http://schemas.microsoft.com/office/powerpoint/2010/main" val="3141023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533400"/>
            <a:ext cx="7391400" cy="646331"/>
          </a:xfrm>
          <a:prstGeom prst="rect">
            <a:avLst/>
          </a:prstGeom>
          <a:noFill/>
        </p:spPr>
        <p:txBody>
          <a:bodyPr wrap="square" rtlCol="0">
            <a:spAutoFit/>
          </a:bodyPr>
          <a:lstStyle/>
          <a:p>
            <a:pPr algn="ctr"/>
            <a:r>
              <a:rPr lang="en-US" sz="3600" b="1" dirty="0">
                <a:latin typeface="Comic Sans MS" pitchFamily="66" charset="0"/>
              </a:rPr>
              <a:t>Positive </a:t>
            </a:r>
            <a:r>
              <a:rPr lang="en-US" sz="3600" b="1" u="sng" dirty="0">
                <a:latin typeface="Comic Sans MS" pitchFamily="66" charset="0"/>
              </a:rPr>
              <a:t>School –Wide </a:t>
            </a:r>
            <a:r>
              <a:rPr lang="en-US" sz="3600" b="1" dirty="0">
                <a:latin typeface="Comic Sans MS" pitchFamily="66" charset="0"/>
              </a:rPr>
              <a:t>Behavior</a:t>
            </a:r>
          </a:p>
        </p:txBody>
      </p:sp>
      <p:sp>
        <p:nvSpPr>
          <p:cNvPr id="3" name="TextBox 2"/>
          <p:cNvSpPr txBox="1"/>
          <p:nvPr/>
        </p:nvSpPr>
        <p:spPr>
          <a:xfrm>
            <a:off x="765463" y="1371601"/>
            <a:ext cx="7387937" cy="5447645"/>
          </a:xfrm>
          <a:prstGeom prst="rect">
            <a:avLst/>
          </a:prstGeom>
          <a:noFill/>
        </p:spPr>
        <p:txBody>
          <a:bodyPr wrap="square" rtlCol="0">
            <a:spAutoFit/>
          </a:bodyPr>
          <a:lstStyle/>
          <a:p>
            <a:r>
              <a:rPr lang="en-US" sz="2400" dirty="0">
                <a:latin typeface="Comic Sans MS" pitchFamily="66" charset="0"/>
              </a:rPr>
              <a:t>At Highlands, we have high expectations for our students.  Each day at Highlands Elementary School, we expect the children to listen and learn.  While doing so, we must be sure that all children are safe.  So that all children are able to learn in a safe environment, we focus on four main expectations.  The children are expected to be R.A.M.S.:</a:t>
            </a:r>
          </a:p>
          <a:p>
            <a:endParaRPr lang="en-US" sz="2400" dirty="0">
              <a:latin typeface="Comic Sans MS" pitchFamily="66" charset="0"/>
            </a:endParaRPr>
          </a:p>
          <a:p>
            <a:r>
              <a:rPr lang="en-US" sz="2400" b="1" dirty="0">
                <a:latin typeface="Comic Sans MS" pitchFamily="66" charset="0"/>
              </a:rPr>
              <a:t>Respectful				Accountable</a:t>
            </a:r>
          </a:p>
          <a:p>
            <a:endParaRPr lang="en-US" sz="2400" b="1" dirty="0">
              <a:latin typeface="Comic Sans MS" pitchFamily="66" charset="0"/>
            </a:endParaRPr>
          </a:p>
          <a:p>
            <a:r>
              <a:rPr lang="en-US" sz="2400" b="1" dirty="0">
                <a:latin typeface="Comic Sans MS" pitchFamily="66" charset="0"/>
              </a:rPr>
              <a:t>Motivated					Safe</a:t>
            </a:r>
          </a:p>
          <a:p>
            <a:endParaRPr lang="en-US" sz="2400" b="1" dirty="0">
              <a:latin typeface="Comic Sans MS" pitchFamily="66" charset="0"/>
            </a:endParaRPr>
          </a:p>
          <a:p>
            <a:endParaRPr lang="en-US" dirty="0">
              <a:latin typeface="Comic Sans MS" pitchFamily="66" charset="0"/>
            </a:endParaRPr>
          </a:p>
          <a:p>
            <a:r>
              <a:rPr lang="en-US" dirty="0">
                <a:latin typeface="Comic Sans MS" pitchFamily="66" charset="0"/>
              </a:rPr>
              <a:t>     </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4100697"/>
            <a:ext cx="1444625"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8286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6937" y="1524000"/>
            <a:ext cx="7924800" cy="3693319"/>
          </a:xfrm>
          <a:prstGeom prst="rect">
            <a:avLst/>
          </a:prstGeom>
          <a:noFill/>
        </p:spPr>
        <p:txBody>
          <a:bodyPr wrap="square" rtlCol="0">
            <a:spAutoFit/>
          </a:bodyPr>
          <a:lstStyle/>
          <a:p>
            <a:r>
              <a:rPr lang="en-US" sz="2400" dirty="0">
                <a:latin typeface="Comic Sans MS" pitchFamily="66" charset="0"/>
              </a:rPr>
              <a:t>*Bring everything you want from your locker in the morning (folder, computer, water bottle, etc.).  You will not go back to it throughout the day.</a:t>
            </a:r>
          </a:p>
          <a:p>
            <a:endParaRPr lang="en-US" sz="2400" dirty="0">
              <a:latin typeface="Comic Sans MS" pitchFamily="66" charset="0"/>
            </a:endParaRPr>
          </a:p>
          <a:p>
            <a:r>
              <a:rPr lang="en-US" sz="2400" dirty="0">
                <a:latin typeface="Comic Sans MS" pitchFamily="66" charset="0"/>
              </a:rPr>
              <a:t>*Students can keep a hoodie, sweatshirt, or sweatshirt in their locker in case they get cold.  I </a:t>
            </a:r>
            <a:r>
              <a:rPr lang="en-US" sz="2400" b="1" u="sng" dirty="0">
                <a:latin typeface="Comic Sans MS" pitchFamily="66" charset="0"/>
              </a:rPr>
              <a:t>ALWAYS</a:t>
            </a:r>
            <a:r>
              <a:rPr lang="en-US" sz="2400" dirty="0">
                <a:latin typeface="Comic Sans MS" pitchFamily="66" charset="0"/>
              </a:rPr>
              <a:t> suggest students dress in layers that way they can always take something off if they are hot or put something on when they are cold. </a:t>
            </a:r>
          </a:p>
          <a:p>
            <a:endParaRPr lang="en-US" dirty="0"/>
          </a:p>
        </p:txBody>
      </p:sp>
      <p:sp>
        <p:nvSpPr>
          <p:cNvPr id="3" name="TextBox 2"/>
          <p:cNvSpPr txBox="1"/>
          <p:nvPr/>
        </p:nvSpPr>
        <p:spPr>
          <a:xfrm>
            <a:off x="686937" y="228600"/>
            <a:ext cx="7543800" cy="830997"/>
          </a:xfrm>
          <a:prstGeom prst="rect">
            <a:avLst/>
          </a:prstGeom>
          <a:noFill/>
        </p:spPr>
        <p:txBody>
          <a:bodyPr wrap="square" rtlCol="0">
            <a:spAutoFit/>
          </a:bodyPr>
          <a:lstStyle/>
          <a:p>
            <a:pPr algn="ctr"/>
            <a:r>
              <a:rPr lang="en-US" sz="4800" b="1" dirty="0">
                <a:latin typeface="Comic Sans MS" panose="030F0702030302020204" pitchFamily="66" charset="0"/>
              </a:rPr>
              <a:t>Lockers</a:t>
            </a:r>
            <a:r>
              <a:rPr lang="en-US" dirty="0">
                <a:latin typeface="Comic Sans MS" panose="030F0702030302020204" pitchFamily="66" charset="0"/>
              </a:rPr>
              <a:t>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2200" y="4765790"/>
            <a:ext cx="2590800" cy="183186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381000"/>
            <a:ext cx="6477000" cy="1107996"/>
          </a:xfrm>
          <a:prstGeom prst="rect">
            <a:avLst/>
          </a:prstGeom>
          <a:noFill/>
        </p:spPr>
        <p:txBody>
          <a:bodyPr wrap="square" rtlCol="0">
            <a:spAutoFit/>
          </a:bodyPr>
          <a:lstStyle/>
          <a:p>
            <a:pPr algn="ctr"/>
            <a:r>
              <a:rPr lang="en-US" sz="6600" dirty="0">
                <a:latin typeface="Comic Sans MS" panose="030F0702030302020204" pitchFamily="66" charset="0"/>
              </a:rPr>
              <a:t>Laptops</a:t>
            </a:r>
          </a:p>
        </p:txBody>
      </p:sp>
      <p:sp>
        <p:nvSpPr>
          <p:cNvPr id="3" name="TextBox 2"/>
          <p:cNvSpPr txBox="1"/>
          <p:nvPr/>
        </p:nvSpPr>
        <p:spPr>
          <a:xfrm>
            <a:off x="609600" y="1905000"/>
            <a:ext cx="7467600" cy="4308872"/>
          </a:xfrm>
          <a:prstGeom prst="rect">
            <a:avLst/>
          </a:prstGeom>
          <a:noFill/>
        </p:spPr>
        <p:txBody>
          <a:bodyPr wrap="square" rtlCol="0">
            <a:spAutoFit/>
          </a:bodyPr>
          <a:lstStyle/>
          <a:p>
            <a:r>
              <a:rPr lang="en-US" sz="3200" dirty="0">
                <a:latin typeface="Comic Sans MS" pitchFamily="66" charset="0"/>
              </a:rPr>
              <a:t>Must go to and from school each day.</a:t>
            </a:r>
          </a:p>
          <a:p>
            <a:endParaRPr lang="en-US" sz="3200" dirty="0">
              <a:latin typeface="Comic Sans MS" pitchFamily="66" charset="0"/>
            </a:endParaRPr>
          </a:p>
          <a:p>
            <a:r>
              <a:rPr lang="en-US" sz="3200" dirty="0">
                <a:latin typeface="Comic Sans MS" pitchFamily="66" charset="0"/>
              </a:rPr>
              <a:t>Must be charged every night at home.</a:t>
            </a:r>
          </a:p>
          <a:p>
            <a:endParaRPr lang="en-US" sz="3200" dirty="0">
              <a:latin typeface="Comic Sans MS" pitchFamily="66" charset="0"/>
            </a:endParaRPr>
          </a:p>
          <a:p>
            <a:r>
              <a:rPr lang="en-US" sz="3200" dirty="0">
                <a:latin typeface="Comic Sans MS" pitchFamily="66" charset="0"/>
              </a:rPr>
              <a:t>Students should have earbuds or headphones that they can use daily. </a:t>
            </a:r>
          </a:p>
          <a:p>
            <a:endParaRPr lang="en-US" sz="3200" dirty="0">
              <a:latin typeface="Comic Sans MS" pitchFamily="66" charset="0"/>
            </a:endParaRPr>
          </a:p>
          <a:p>
            <a:r>
              <a:rPr lang="en-US" sz="3200" dirty="0">
                <a:latin typeface="Comic Sans MS" pitchFamily="66" charset="0"/>
              </a:rPr>
              <a:t>Be responsible!</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5868" y="224303"/>
            <a:ext cx="1600664" cy="1680697"/>
          </a:xfrm>
          <a:prstGeom prst="rect">
            <a:avLst/>
          </a:prstGeom>
        </p:spPr>
      </p:pic>
    </p:spTree>
    <p:extLst>
      <p:ext uri="{BB962C8B-B14F-4D97-AF65-F5344CB8AC3E}">
        <p14:creationId xmlns:p14="http://schemas.microsoft.com/office/powerpoint/2010/main" val="1121898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304800"/>
            <a:ext cx="6553200" cy="1477328"/>
          </a:xfrm>
          <a:prstGeom prst="rect">
            <a:avLst/>
          </a:prstGeom>
          <a:noFill/>
        </p:spPr>
        <p:txBody>
          <a:bodyPr wrap="square" rtlCol="0">
            <a:spAutoFit/>
          </a:bodyPr>
          <a:lstStyle/>
          <a:p>
            <a:pPr algn="ctr"/>
            <a:r>
              <a:rPr lang="en-US" sz="3600" b="1" dirty="0">
                <a:latin typeface="Comic Sans MS" panose="030F0702030302020204" pitchFamily="66" charset="0"/>
              </a:rPr>
              <a:t>What’s in your Child’s </a:t>
            </a:r>
          </a:p>
          <a:p>
            <a:pPr algn="ctr"/>
            <a:r>
              <a:rPr lang="en-US" sz="3600" b="1" dirty="0">
                <a:latin typeface="Comic Sans MS" panose="030F0702030302020204" pitchFamily="66" charset="0"/>
              </a:rPr>
              <a:t>Desk </a:t>
            </a:r>
          </a:p>
          <a:p>
            <a:pPr algn="ctr"/>
            <a:endParaRPr lang="en-US" dirty="0">
              <a:latin typeface="Comic Sans MS" panose="030F0702030302020204" pitchFamily="66" charset="0"/>
            </a:endParaRPr>
          </a:p>
        </p:txBody>
      </p:sp>
      <p:sp>
        <p:nvSpPr>
          <p:cNvPr id="3" name="TextBox 2"/>
          <p:cNvSpPr txBox="1"/>
          <p:nvPr/>
        </p:nvSpPr>
        <p:spPr>
          <a:xfrm>
            <a:off x="993457" y="2133600"/>
            <a:ext cx="7772400" cy="3385542"/>
          </a:xfrm>
          <a:prstGeom prst="rect">
            <a:avLst/>
          </a:prstGeom>
          <a:noFill/>
        </p:spPr>
        <p:txBody>
          <a:bodyPr wrap="square" rtlCol="0">
            <a:spAutoFit/>
          </a:bodyPr>
          <a:lstStyle/>
          <a:p>
            <a:r>
              <a:rPr lang="en-US" sz="3200" dirty="0">
                <a:latin typeface="Comic Sans MS" pitchFamily="66" charset="0"/>
              </a:rPr>
              <a:t>*Reading books—Hard Reading Book and Volume 1 and 2 Readers Notebook </a:t>
            </a:r>
          </a:p>
          <a:p>
            <a:r>
              <a:rPr lang="en-US" sz="3200" dirty="0">
                <a:latin typeface="Comic Sans MS" pitchFamily="66" charset="0"/>
              </a:rPr>
              <a:t>*Word Building Notebook </a:t>
            </a:r>
          </a:p>
          <a:p>
            <a:r>
              <a:rPr lang="en-US" sz="3200" dirty="0">
                <a:latin typeface="Comic Sans MS" pitchFamily="66" charset="0"/>
              </a:rPr>
              <a:t>*2</a:t>
            </a:r>
            <a:r>
              <a:rPr lang="en-US" sz="3200" baseline="30000" dirty="0">
                <a:latin typeface="Comic Sans MS" pitchFamily="66" charset="0"/>
              </a:rPr>
              <a:t>nd</a:t>
            </a:r>
            <a:r>
              <a:rPr lang="en-US" sz="3200" dirty="0">
                <a:latin typeface="Comic Sans MS" pitchFamily="66" charset="0"/>
              </a:rPr>
              <a:t> Grade Folder </a:t>
            </a:r>
          </a:p>
          <a:p>
            <a:r>
              <a:rPr lang="en-US" sz="3200" dirty="0">
                <a:latin typeface="Comic Sans MS" pitchFamily="66" charset="0"/>
              </a:rPr>
              <a:t>*Pencil Box </a:t>
            </a:r>
          </a:p>
          <a:p>
            <a:endParaRPr lang="en-US" dirty="0">
              <a:latin typeface="Comic Sans MS" pitchFamily="66" charset="0"/>
            </a:endParaRPr>
          </a:p>
          <a:p>
            <a:endParaRPr lang="en-US" dirty="0">
              <a:latin typeface="Comic Sans MS" pitchFamily="66" charset="0"/>
            </a:endParaRPr>
          </a:p>
          <a:p>
            <a:endParaRPr lang="en-US" dirty="0">
              <a:latin typeface="Comic Sans MS" pitchFamily="66"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2800" y="304800"/>
            <a:ext cx="1603057" cy="16764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81000"/>
            <a:ext cx="7010400" cy="1200329"/>
          </a:xfrm>
          <a:prstGeom prst="rect">
            <a:avLst/>
          </a:prstGeom>
          <a:noFill/>
        </p:spPr>
        <p:txBody>
          <a:bodyPr wrap="square" rtlCol="0">
            <a:spAutoFit/>
          </a:bodyPr>
          <a:lstStyle/>
          <a:p>
            <a:pPr algn="ctr"/>
            <a:r>
              <a:rPr lang="en-US" sz="3600" dirty="0">
                <a:latin typeface="Comic Sans MS" panose="030F0702030302020204" pitchFamily="66" charset="0"/>
              </a:rPr>
              <a:t>What’s in Your Child’s Pencil Box? </a:t>
            </a:r>
          </a:p>
        </p:txBody>
      </p:sp>
      <p:sp>
        <p:nvSpPr>
          <p:cNvPr id="3" name="TextBox 2"/>
          <p:cNvSpPr txBox="1"/>
          <p:nvPr/>
        </p:nvSpPr>
        <p:spPr>
          <a:xfrm>
            <a:off x="838200" y="1828800"/>
            <a:ext cx="5791200" cy="3693319"/>
          </a:xfrm>
          <a:prstGeom prst="rect">
            <a:avLst/>
          </a:prstGeom>
          <a:noFill/>
        </p:spPr>
        <p:txBody>
          <a:bodyPr wrap="square" rtlCol="0">
            <a:spAutoFit/>
          </a:bodyPr>
          <a:lstStyle/>
          <a:p>
            <a:r>
              <a:rPr lang="en-US" sz="2400" dirty="0">
                <a:latin typeface="Comic Sans MS" pitchFamily="66" charset="0"/>
              </a:rPr>
              <a:t>Crayons</a:t>
            </a:r>
          </a:p>
          <a:p>
            <a:r>
              <a:rPr lang="en-US" sz="2400" dirty="0">
                <a:latin typeface="Comic Sans MS" pitchFamily="66" charset="0"/>
              </a:rPr>
              <a:t>Glue stick</a:t>
            </a:r>
          </a:p>
          <a:p>
            <a:r>
              <a:rPr lang="en-US" sz="2400" dirty="0">
                <a:latin typeface="Comic Sans MS" pitchFamily="66" charset="0"/>
              </a:rPr>
              <a:t>**This should never be out unless we are using it.</a:t>
            </a:r>
          </a:p>
          <a:p>
            <a:r>
              <a:rPr lang="en-US" sz="2400" dirty="0">
                <a:latin typeface="Comic Sans MS" pitchFamily="66" charset="0"/>
              </a:rPr>
              <a:t>Pencils</a:t>
            </a:r>
          </a:p>
          <a:p>
            <a:r>
              <a:rPr lang="en-US" sz="2400" dirty="0">
                <a:latin typeface="Comic Sans MS" pitchFamily="66" charset="0"/>
              </a:rPr>
              <a:t>Erasers</a:t>
            </a:r>
          </a:p>
          <a:p>
            <a:r>
              <a:rPr lang="en-US" sz="2400" dirty="0">
                <a:latin typeface="Comic Sans MS" pitchFamily="66" charset="0"/>
              </a:rPr>
              <a:t>Lunch Lanyard</a:t>
            </a:r>
          </a:p>
          <a:p>
            <a:endParaRPr lang="en-US" sz="2400" dirty="0">
              <a:latin typeface="Comic Sans MS" pitchFamily="66" charset="0"/>
            </a:endParaRPr>
          </a:p>
          <a:p>
            <a:r>
              <a:rPr lang="en-US" sz="2400" dirty="0">
                <a:latin typeface="Comic Sans MS" pitchFamily="66" charset="0"/>
              </a:rPr>
              <a:t>There will be more to come, so be neat!</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6654" y="3429000"/>
            <a:ext cx="2314575" cy="2514600"/>
          </a:xfrm>
          <a:prstGeom prst="rect">
            <a:avLst/>
          </a:prstGeom>
        </p:spPr>
      </p:pic>
    </p:spTree>
    <p:extLst>
      <p:ext uri="{BB962C8B-B14F-4D97-AF65-F5344CB8AC3E}">
        <p14:creationId xmlns:p14="http://schemas.microsoft.com/office/powerpoint/2010/main" val="34021102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2B1C334E5398243B3DD6CFA431E351B" ma:contentTypeVersion="16" ma:contentTypeDescription="Create a new document." ma:contentTypeScope="" ma:versionID="d3dca425dbfff2d7788b65393dbe9af3">
  <xsd:schema xmlns:xsd="http://www.w3.org/2001/XMLSchema" xmlns:xs="http://www.w3.org/2001/XMLSchema" xmlns:p="http://schemas.microsoft.com/office/2006/metadata/properties" xmlns:ns3="fd79b3e4-bd12-49a2-bf1b-e5b2a6b42991" xmlns:ns4="1f71297d-41ca-4ae0-9807-d089a8fc57e8" targetNamespace="http://schemas.microsoft.com/office/2006/metadata/properties" ma:root="true" ma:fieldsID="1e0adbdbc58504fa8e6d4c0368d6de13" ns3:_="" ns4:_="">
    <xsd:import namespace="fd79b3e4-bd12-49a2-bf1b-e5b2a6b42991"/>
    <xsd:import namespace="1f71297d-41ca-4ae0-9807-d089a8fc57e8"/>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MediaServiceOCR" minOccurs="0"/>
                <xsd:element ref="ns3:MediaServiceLocation" minOccurs="0"/>
                <xsd:element ref="ns4:SharedWithUsers" minOccurs="0"/>
                <xsd:element ref="ns4:SharedWithDetails" minOccurs="0"/>
                <xsd:element ref="ns4:SharingHintHash"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79b3e4-bd12-49a2-bf1b-e5b2a6b429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f71297d-41ca-4ae0-9807-d089a8fc57e8"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fd79b3e4-bd12-49a2-bf1b-e5b2a6b42991" xsi:nil="true"/>
  </documentManagement>
</p:properties>
</file>

<file path=customXml/itemProps1.xml><?xml version="1.0" encoding="utf-8"?>
<ds:datastoreItem xmlns:ds="http://schemas.openxmlformats.org/officeDocument/2006/customXml" ds:itemID="{4C0C9AC2-A2E8-4514-9E60-45667205FE1C}">
  <ds:schemaRefs>
    <ds:schemaRef ds:uri="http://schemas.microsoft.com/sharepoint/v3/contenttype/forms"/>
  </ds:schemaRefs>
</ds:datastoreItem>
</file>

<file path=customXml/itemProps2.xml><?xml version="1.0" encoding="utf-8"?>
<ds:datastoreItem xmlns:ds="http://schemas.openxmlformats.org/officeDocument/2006/customXml" ds:itemID="{754752CE-362C-4FBB-80A0-DAD4FC09BF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79b3e4-bd12-49a2-bf1b-e5b2a6b42991"/>
    <ds:schemaRef ds:uri="1f71297d-41ca-4ae0-9807-d089a8fc57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360C06A-20B3-40DC-9AF7-8CF139AAEA0F}">
  <ds:schemaRefs>
    <ds:schemaRef ds:uri="http://schemas.microsoft.com/office/2006/metadata/properties"/>
    <ds:schemaRef ds:uri="http://schemas.microsoft.com/office/infopath/2007/PartnerControls"/>
    <ds:schemaRef ds:uri="fd79b3e4-bd12-49a2-bf1b-e5b2a6b42991"/>
  </ds:schemaRefs>
</ds:datastoreItem>
</file>

<file path=docProps/app.xml><?xml version="1.0" encoding="utf-8"?>
<Properties xmlns="http://schemas.openxmlformats.org/officeDocument/2006/extended-properties" xmlns:vt="http://schemas.openxmlformats.org/officeDocument/2006/docPropsVTypes">
  <Template/>
  <TotalTime>900</TotalTime>
  <Words>2488</Words>
  <Application>Microsoft Office PowerPoint</Application>
  <PresentationFormat>On-screen Show (4:3)</PresentationFormat>
  <Paragraphs>253</Paragraphs>
  <Slides>28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Comic Sans MS</vt:lpstr>
      <vt:lpstr>Office Theme</vt:lpstr>
      <vt:lpstr> “Learning is Our Super Power!”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Homework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“Swinging Into Second Grade”</dc:title>
  <dc:creator>melissa mccurdy</dc:creator>
  <cp:lastModifiedBy>Melissa Mccurdy</cp:lastModifiedBy>
  <cp:revision>96</cp:revision>
  <cp:lastPrinted>2021-09-15T11:58:10Z</cp:lastPrinted>
  <dcterms:created xsi:type="dcterms:W3CDTF">2010-08-30T00:09:18Z</dcterms:created>
  <dcterms:modified xsi:type="dcterms:W3CDTF">2023-09-20T22:09:12Z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0x010100A2B1C334E5398243B3DD6CFA431E351B</vt:lpwstr>
  </property>
</Properties>
</file>